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commentAuthors.xml" ContentType="application/vnd.openxmlformats-officedocument.presentationml.commentAuthors+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Layouts/slideLayout3.xml" ContentType="application/vnd.openxmlformats-officedocument.presentationml.slideLayout+xml"/>
  <Override PartName="/ppt/slideLayouts/slideLayout16.xml" ContentType="application/vnd.openxmlformats-officedocument.presentationml.slideLayout+xml"/>
  <Default Extension="jpeg" ContentType="image/jpe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13"/>
  </p:notesMasterIdLst>
  <p:sldIdLst>
    <p:sldId id="312" r:id="rId2"/>
    <p:sldId id="257" r:id="rId3"/>
    <p:sldId id="258" r:id="rId4"/>
    <p:sldId id="311" r:id="rId5"/>
    <p:sldId id="310" r:id="rId6"/>
    <p:sldId id="305" r:id="rId7"/>
    <p:sldId id="306" r:id="rId8"/>
    <p:sldId id="307" r:id="rId9"/>
    <p:sldId id="308" r:id="rId10"/>
    <p:sldId id="314" r:id="rId11"/>
    <p:sldId id="313" r:id="rId1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Lindsay Dworman" initials="LD" lastIdx="1" clrIdx="0">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 xmlns:p14="http://schemas.microsoft.com/office/powerpoint/2010/main">
          <a:srgbClr val="FF0000"/>
        </p14:laserClr>
      </p:ext>
      <p:ext uri="{2FDB2607-1784-4EEB-B798-7EB5836EED8A}">
        <p14:showMediaCtrls xmlns="" xmlns:p14="http://schemas.microsoft.com/office/powerpoint/2010/main" val="1"/>
      </p:ext>
    </p:extLst>
  </p:showPr>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08FB837D-C827-4EFA-A057-4D05807E0F7C}" styleName="Themed Style 1 - Accent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44" autoAdjust="0"/>
    <p:restoredTop sz="37397" autoAdjust="0"/>
  </p:normalViewPr>
  <p:slideViewPr>
    <p:cSldViewPr snapToGrid="0">
      <p:cViewPr>
        <p:scale>
          <a:sx n="50" d="100"/>
          <a:sy n="50" d="100"/>
        </p:scale>
        <p:origin x="-918" y="642"/>
      </p:cViewPr>
      <p:guideLst>
        <p:guide orient="horz" pos="2160"/>
        <p:guide pos="3840"/>
      </p:guideLst>
    </p:cSldViewPr>
  </p:slideViewPr>
  <p:outlineViewPr>
    <p:cViewPr>
      <p:scale>
        <a:sx n="33" d="100"/>
        <a:sy n="33" d="100"/>
      </p:scale>
      <p:origin x="0" y="0"/>
    </p:cViewPr>
  </p:outlineViewPr>
  <p:notesTextViewPr>
    <p:cViewPr>
      <p:scale>
        <a:sx n="1" d="1"/>
        <a:sy n="1" d="1"/>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commentAuthors" Target="commentAuthor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84BCCE0-555E-49DA-AD54-E2A8E3DE16EF}" type="datetimeFigureOut">
              <a:rPr lang="en-US" smtClean="0"/>
              <a:pPr/>
              <a:t>04/24/2017</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568F6E5-5E12-4623-90BB-7EC2ED9BF81B}" type="slidenum">
              <a:rPr lang="en-US" smtClean="0"/>
              <a:pPr/>
              <a:t>‹#›</a:t>
            </a:fld>
            <a:endParaRPr lang="en-US"/>
          </a:p>
        </p:txBody>
      </p:sp>
    </p:spTree>
    <p:extLst>
      <p:ext uri="{BB962C8B-B14F-4D97-AF65-F5344CB8AC3E}">
        <p14:creationId xmlns="" xmlns:p14="http://schemas.microsoft.com/office/powerpoint/2010/main" val="292258209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lide Image Placeholder 1"/>
          <p:cNvSpPr>
            <a:spLocks noGrp="1" noRot="1" noChangeAspect="1" noTextEdit="1"/>
          </p:cNvSpPr>
          <p:nvPr>
            <p:ph type="sldImg"/>
          </p:nvPr>
        </p:nvSpPr>
        <p:spPr bwMode="auto">
          <a:noFill/>
          <a:ln>
            <a:solidFill>
              <a:srgbClr val="000000"/>
            </a:solidFill>
            <a:miter lim="800000"/>
            <a:headEnd/>
            <a:tailEnd/>
          </a:ln>
        </p:spPr>
      </p:sp>
      <p:sp>
        <p:nvSpPr>
          <p:cNvPr id="3379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t>Note:  This is just a cover slide – it is not part of the numbered slides in the Facilitator’s Guide.  </a:t>
            </a:r>
          </a:p>
          <a:p>
            <a:pPr eaLnBrk="1" hangingPunct="1">
              <a:spcBef>
                <a:spcPct val="0"/>
              </a:spcBef>
            </a:pPr>
            <a:endParaRPr lang="en-US" smtClean="0"/>
          </a:p>
        </p:txBody>
      </p:sp>
      <p:sp>
        <p:nvSpPr>
          <p:cNvPr id="33796" name="Slide Number Placeholder 3"/>
          <p:cNvSpPr>
            <a:spLocks noGrp="1"/>
          </p:cNvSpPr>
          <p:nvPr>
            <p:ph type="sldNum" sz="quarter" idx="5"/>
          </p:nvPr>
        </p:nvSpPr>
        <p:spPr bwMode="auto">
          <a:noFill/>
          <a:ln>
            <a:miter lim="800000"/>
            <a:headEnd/>
            <a:tailEnd/>
          </a:ln>
        </p:spPr>
        <p:txBody>
          <a:bodyPr/>
          <a:lstStyle/>
          <a:p>
            <a:fld id="{30426365-481A-43C3-962F-966B4A7F4431}" type="slidenum">
              <a:rPr lang="en-US">
                <a:solidFill>
                  <a:prstClr val="black"/>
                </a:solidFill>
              </a:rPr>
              <a:pPr/>
              <a:t>1</a:t>
            </a:fld>
            <a:endParaRPr lang="en-US">
              <a:solidFill>
                <a:prstClr val="black"/>
              </a:solidFill>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dirty="0" smtClean="0"/>
              <a:t>**Divide the</a:t>
            </a:r>
            <a:r>
              <a:rPr lang="en-US" b="1" baseline="0" dirty="0" smtClean="0"/>
              <a:t> group into small groups of 3 or 4.</a:t>
            </a:r>
          </a:p>
          <a:p>
            <a:endParaRPr lang="en-US" b="1"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1" baseline="0" dirty="0" smtClean="0"/>
              <a:t>Distribute Handout 17B.1 which has a case study on a male sexual violence survivor. Remember that case studies may need to be adapted in order to be suitable to your context.    After 5-10 minutes bring the group back together and ask groups to share key points from their discussion. **</a:t>
            </a:r>
          </a:p>
          <a:p>
            <a:endParaRPr lang="en-US" dirty="0"/>
          </a:p>
        </p:txBody>
      </p:sp>
      <p:sp>
        <p:nvSpPr>
          <p:cNvPr id="4" name="Slide Number Placeholder 3"/>
          <p:cNvSpPr>
            <a:spLocks noGrp="1"/>
          </p:cNvSpPr>
          <p:nvPr>
            <p:ph type="sldNum" sz="quarter" idx="10"/>
          </p:nvPr>
        </p:nvSpPr>
        <p:spPr/>
        <p:txBody>
          <a:bodyPr/>
          <a:lstStyle/>
          <a:p>
            <a:fld id="{C568F6E5-5E12-4623-90BB-7EC2ED9BF81B}" type="slidenum">
              <a:rPr lang="en-US" smtClean="0"/>
              <a:pPr/>
              <a:t>10</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Slide Image Placeholder 1"/>
          <p:cNvSpPr>
            <a:spLocks noGrp="1" noRot="1" noChangeAspect="1" noTextEdit="1"/>
          </p:cNvSpPr>
          <p:nvPr>
            <p:ph type="sldImg"/>
          </p:nvPr>
        </p:nvSpPr>
        <p:spPr bwMode="auto">
          <a:noFill/>
          <a:ln>
            <a:solidFill>
              <a:srgbClr val="000000"/>
            </a:solidFill>
            <a:miter lim="800000"/>
            <a:headEnd/>
            <a:tailEnd/>
          </a:ln>
        </p:spPr>
      </p:sp>
      <p:sp>
        <p:nvSpPr>
          <p:cNvPr id="39939" name="Notes Placeholder 2"/>
          <p:cNvSpPr>
            <a:spLocks noGrp="1"/>
          </p:cNvSpPr>
          <p:nvPr>
            <p:ph type="body" idx="1"/>
          </p:nvPr>
        </p:nvSpPr>
        <p:spPr bwMode="auto"/>
        <p:txBody>
          <a:bodyPr wrap="square" numCol="1" anchor="t" anchorCtr="0" compatLnSpc="1">
            <a:prstTxWarp prst="textNoShape">
              <a:avLst/>
            </a:prstTxWarp>
          </a:bodyPr>
          <a:lstStyle/>
          <a:p>
            <a:pPr eaLnBrk="1" hangingPunct="1">
              <a:spcBef>
                <a:spcPct val="0"/>
              </a:spcBef>
              <a:defRPr/>
            </a:pPr>
            <a:r>
              <a:rPr lang="en-US" b="1" dirty="0" smtClean="0"/>
              <a:t>**Review key messages from</a:t>
            </a:r>
            <a:r>
              <a:rPr lang="en-US" b="1" baseline="0" dirty="0" smtClean="0"/>
              <a:t> the session.**</a:t>
            </a:r>
            <a:endParaRPr lang="en-US" b="1" dirty="0" smtClean="0"/>
          </a:p>
          <a:p>
            <a:pPr eaLnBrk="1" hangingPunct="1">
              <a:spcBef>
                <a:spcPct val="0"/>
              </a:spcBef>
              <a:defRPr/>
            </a:pPr>
            <a:endParaRPr lang="en-US" dirty="0" smtClean="0"/>
          </a:p>
          <a:p>
            <a:pPr eaLnBrk="1" hangingPunct="1">
              <a:spcBef>
                <a:spcPct val="0"/>
              </a:spcBef>
              <a:defRPr/>
            </a:pPr>
            <a:r>
              <a:rPr lang="en-US" dirty="0" smtClean="0"/>
              <a:t>Thank you all for your time, attention, and participation. Before we end, I</a:t>
            </a:r>
            <a:r>
              <a:rPr lang="en-US" altLang="en-US" dirty="0" smtClean="0"/>
              <a:t>’</a:t>
            </a:r>
            <a:r>
              <a:rPr lang="en-US" dirty="0" smtClean="0"/>
              <a:t>d like to open up the floor for any questions, concerns or reflections you may have. </a:t>
            </a:r>
          </a:p>
          <a:p>
            <a:pPr eaLnBrk="1" hangingPunct="1">
              <a:spcBef>
                <a:spcPct val="0"/>
              </a:spcBef>
              <a:defRPr/>
            </a:pPr>
            <a:endParaRPr lang="en-US" dirty="0" smtClean="0"/>
          </a:p>
          <a:p>
            <a:pPr eaLnBrk="1" fontAlgn="auto" hangingPunct="1">
              <a:spcBef>
                <a:spcPts val="0"/>
              </a:spcBef>
              <a:spcAft>
                <a:spcPts val="0"/>
              </a:spcAft>
              <a:defRPr/>
            </a:pPr>
            <a:r>
              <a:rPr lang="en-US" dirty="0" smtClean="0"/>
              <a:t>*</a:t>
            </a:r>
            <a:r>
              <a:rPr lang="en-US" b="1" dirty="0" smtClean="0"/>
              <a:t>Prompting questions, if needed: </a:t>
            </a:r>
          </a:p>
          <a:p>
            <a:pPr eaLnBrk="1" fontAlgn="auto" hangingPunct="1">
              <a:spcBef>
                <a:spcPts val="0"/>
              </a:spcBef>
              <a:spcAft>
                <a:spcPts val="0"/>
              </a:spcAft>
              <a:defRPr/>
            </a:pPr>
            <a:endParaRPr lang="en-US" dirty="0" smtClean="0"/>
          </a:p>
          <a:p>
            <a:pPr eaLnBrk="1" fontAlgn="auto" hangingPunct="1">
              <a:spcBef>
                <a:spcPts val="0"/>
              </a:spcBef>
              <a:spcAft>
                <a:spcPts val="0"/>
              </a:spcAft>
              <a:defRPr/>
            </a:pPr>
            <a:r>
              <a:rPr lang="en-US" dirty="0" smtClean="0"/>
              <a:t>- How did you find this session? </a:t>
            </a:r>
          </a:p>
          <a:p>
            <a:pPr marL="171450" indent="-171450" eaLnBrk="1" fontAlgn="auto" hangingPunct="1">
              <a:spcBef>
                <a:spcPts val="0"/>
              </a:spcBef>
              <a:spcAft>
                <a:spcPts val="0"/>
              </a:spcAft>
              <a:buFontTx/>
              <a:buChar char="-"/>
              <a:defRPr/>
            </a:pPr>
            <a:r>
              <a:rPr lang="en-US" dirty="0" smtClean="0"/>
              <a:t>What was easy? What was difficult? </a:t>
            </a:r>
          </a:p>
          <a:p>
            <a:pPr marL="171450" indent="-171450" eaLnBrk="1" fontAlgn="auto" hangingPunct="1">
              <a:spcBef>
                <a:spcPts val="0"/>
              </a:spcBef>
              <a:spcAft>
                <a:spcPts val="0"/>
              </a:spcAft>
              <a:buFontTx/>
              <a:buChar char="-"/>
              <a:defRPr/>
            </a:pPr>
            <a:r>
              <a:rPr lang="en-US" dirty="0" smtClean="0"/>
              <a:t>What do you want to keep thinking about later?</a:t>
            </a:r>
          </a:p>
          <a:p>
            <a:pPr eaLnBrk="1" hangingPunct="1">
              <a:spcBef>
                <a:spcPct val="0"/>
              </a:spcBef>
              <a:defRPr/>
            </a:pPr>
            <a:endParaRPr lang="en-US" dirty="0" smtClean="0"/>
          </a:p>
        </p:txBody>
      </p:sp>
      <p:sp>
        <p:nvSpPr>
          <p:cNvPr id="39940" name="Slide Number Placeholder 3"/>
          <p:cNvSpPr>
            <a:spLocks noGrp="1"/>
          </p:cNvSpPr>
          <p:nvPr>
            <p:ph type="sldNum" sz="quarter" idx="5"/>
          </p:nvPr>
        </p:nvSpPr>
        <p:spPr bwMode="auto">
          <a:noFill/>
          <a:ln>
            <a:miter lim="800000"/>
            <a:headEnd/>
            <a:tailEnd/>
          </a:ln>
        </p:spPr>
        <p:txBody>
          <a:bodyPr/>
          <a:lstStyle/>
          <a:p>
            <a:fld id="{332ADD6D-7969-4A5D-883C-C428409FDD5A}" type="slidenum">
              <a:rPr lang="en-US" smtClean="0"/>
              <a:pPr/>
              <a:t>11</a:t>
            </a:fld>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smtClean="0">
                <a:solidFill>
                  <a:schemeClr val="tx1"/>
                </a:solidFill>
                <a:effectLst/>
                <a:latin typeface="+mn-lt"/>
                <a:ea typeface="+mn-ea"/>
                <a:cs typeface="+mn-cs"/>
              </a:rPr>
              <a:t>Overview - Module 17B: GBV Case Management with Male Survivors of Sexual Violence</a:t>
            </a:r>
            <a:endParaRPr lang="en-US" sz="1200" b="1" kern="1200" baseline="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 </a:t>
            </a:r>
          </a:p>
          <a:p>
            <a:r>
              <a:rPr lang="en-US" sz="1200" b="1" kern="1200" dirty="0" smtClean="0">
                <a:solidFill>
                  <a:schemeClr val="tx1"/>
                </a:solidFill>
                <a:effectLst/>
                <a:latin typeface="+mn-lt"/>
                <a:ea typeface="+mn-ea"/>
                <a:cs typeface="+mn-cs"/>
              </a:rPr>
              <a:t>Learning Objectives</a:t>
            </a:r>
          </a:p>
          <a:p>
            <a:pPr marL="171450" indent="-171450">
              <a:buFontTx/>
              <a:buChar char="-"/>
            </a:pPr>
            <a:r>
              <a:rPr lang="en-US" baseline="0" dirty="0" smtClean="0"/>
              <a:t>Understand the barriers faced by male survivors of sexual violence</a:t>
            </a:r>
          </a:p>
          <a:p>
            <a:pPr marL="171450" indent="-171450">
              <a:buFontTx/>
              <a:buChar char="-"/>
            </a:pPr>
            <a:r>
              <a:rPr lang="en-US" baseline="0" dirty="0" smtClean="0"/>
              <a:t>Identify different communication techniques to support male survivors</a:t>
            </a:r>
          </a:p>
          <a:p>
            <a:pPr marL="171450" indent="-171450">
              <a:buFontTx/>
              <a:buChar char="-"/>
            </a:pPr>
            <a:r>
              <a:rPr lang="en-US" baseline="0" dirty="0" smtClean="0"/>
              <a:t>Be able to provide survivor-centered services to male survivors</a:t>
            </a:r>
          </a:p>
          <a:p>
            <a:endParaRPr lang="en-US" sz="1200"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Duration</a:t>
            </a:r>
            <a:r>
              <a:rPr lang="en-US" sz="1200" b="0" kern="1200" dirty="0" smtClean="0">
                <a:solidFill>
                  <a:schemeClr val="tx1"/>
                </a:solidFill>
                <a:effectLst/>
                <a:latin typeface="+mn-lt"/>
                <a:ea typeface="+mn-ea"/>
                <a:cs typeface="+mn-cs"/>
              </a:rPr>
              <a:t>:</a:t>
            </a:r>
            <a:r>
              <a:rPr lang="en-US" sz="1200" b="0" kern="1200" baseline="0" dirty="0" smtClean="0">
                <a:solidFill>
                  <a:schemeClr val="tx1"/>
                </a:solidFill>
                <a:effectLst/>
                <a:latin typeface="+mn-lt"/>
                <a:ea typeface="+mn-ea"/>
                <a:cs typeface="+mn-cs"/>
              </a:rPr>
              <a:t> 1 hour</a:t>
            </a:r>
            <a:endParaRPr lang="en-US" sz="1200" kern="1200" dirty="0" smtClean="0">
              <a:solidFill>
                <a:schemeClr val="tx1"/>
              </a:solidFill>
              <a:effectLst/>
              <a:latin typeface="+mn-lt"/>
              <a:ea typeface="+mn-ea"/>
              <a:cs typeface="+mn-cs"/>
            </a:endParaRPr>
          </a:p>
          <a:p>
            <a:endParaRPr lang="en-US" sz="1200" b="1"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Materials</a:t>
            </a:r>
            <a:endParaRPr lang="en-US" sz="1200" kern="1200" dirty="0" smtClean="0">
              <a:solidFill>
                <a:schemeClr val="tx1"/>
              </a:solidFill>
              <a:effectLst/>
              <a:latin typeface="+mn-lt"/>
              <a:ea typeface="+mn-ea"/>
              <a:cs typeface="+mn-cs"/>
            </a:endParaRPr>
          </a:p>
          <a:p>
            <a:pPr marL="0" lvl="0" indent="0">
              <a:buFont typeface="Arial" charset="0"/>
              <a:buNone/>
            </a:pPr>
            <a:r>
              <a:rPr lang="en-US" sz="1200" kern="1200" dirty="0" smtClean="0">
                <a:solidFill>
                  <a:schemeClr val="tx1"/>
                </a:solidFill>
                <a:effectLst/>
                <a:latin typeface="+mn-lt"/>
                <a:ea typeface="+mn-ea"/>
                <a:cs typeface="+mn-cs"/>
              </a:rPr>
              <a:t>Handout</a:t>
            </a:r>
            <a:r>
              <a:rPr lang="en-US" sz="1200" kern="1200" baseline="0" dirty="0" smtClean="0">
                <a:solidFill>
                  <a:schemeClr val="tx1"/>
                </a:solidFill>
                <a:effectLst/>
                <a:latin typeface="+mn-lt"/>
                <a:ea typeface="+mn-ea"/>
                <a:cs typeface="+mn-cs"/>
              </a:rPr>
              <a:t> 17B.1 – Putting it All Together Activity</a:t>
            </a:r>
          </a:p>
          <a:p>
            <a:pPr marL="0" lvl="0" indent="0">
              <a:buFont typeface="Arial" charset="0"/>
              <a:buNone/>
            </a:pPr>
            <a:r>
              <a:rPr lang="en-US" sz="1200" kern="1200" baseline="0" dirty="0" smtClean="0">
                <a:solidFill>
                  <a:schemeClr val="tx1"/>
                </a:solidFill>
                <a:effectLst/>
                <a:latin typeface="+mn-lt"/>
                <a:ea typeface="+mn-ea"/>
                <a:cs typeface="+mn-cs"/>
              </a:rPr>
              <a:t>Flip chart paper and markers</a:t>
            </a:r>
            <a:endParaRPr lang="en-US" sz="1200" kern="1200" dirty="0" smtClean="0">
              <a:solidFill>
                <a:schemeClr val="tx1"/>
              </a:solidFill>
              <a:effectLst/>
              <a:latin typeface="+mn-lt"/>
              <a:ea typeface="+mn-ea"/>
              <a:cs typeface="+mn-cs"/>
            </a:endParaRPr>
          </a:p>
          <a:p>
            <a:pPr marL="0" indent="0">
              <a:buFont typeface="Arial" charset="0"/>
              <a:buNone/>
            </a:pPr>
            <a:r>
              <a:rPr lang="en-US" dirty="0" smtClean="0">
                <a:effectLst/>
              </a:rPr>
              <a:t> </a:t>
            </a:r>
            <a:r>
              <a:rPr lang="en-US" sz="1200" kern="1200" dirty="0" smtClean="0">
                <a:solidFill>
                  <a:schemeClr val="tx1"/>
                </a:solidFill>
                <a:effectLst/>
                <a:latin typeface="+mn-lt"/>
                <a:ea typeface="+mn-ea"/>
                <a:cs typeface="+mn-cs"/>
              </a:rPr>
              <a:t> </a:t>
            </a:r>
          </a:p>
          <a:p>
            <a:r>
              <a:rPr lang="en-US" sz="1200" b="1" kern="1200" dirty="0" smtClean="0">
                <a:solidFill>
                  <a:schemeClr val="tx1"/>
                </a:solidFill>
                <a:effectLst/>
                <a:latin typeface="+mn-lt"/>
                <a:ea typeface="+mn-ea"/>
                <a:cs typeface="+mn-cs"/>
              </a:rPr>
              <a:t>Preparation</a:t>
            </a:r>
            <a:endParaRPr lang="en-US" sz="1200" kern="1200" dirty="0" smtClean="0">
              <a:solidFill>
                <a:schemeClr val="tx1"/>
              </a:solidFill>
              <a:effectLst/>
              <a:latin typeface="+mn-lt"/>
              <a:ea typeface="+mn-ea"/>
              <a:cs typeface="+mn-cs"/>
            </a:endParaRPr>
          </a:p>
          <a:p>
            <a:pPr marL="171450" lvl="0" indent="-171450">
              <a:buFont typeface="Arial" charset="0"/>
              <a:buChar char="•"/>
            </a:pPr>
            <a:r>
              <a:rPr lang="en-US" sz="1200" kern="1200" dirty="0" smtClean="0">
                <a:solidFill>
                  <a:schemeClr val="tx1"/>
                </a:solidFill>
                <a:effectLst/>
                <a:latin typeface="+mn-lt"/>
                <a:ea typeface="+mn-ea"/>
                <a:cs typeface="+mn-cs"/>
              </a:rPr>
              <a:t>Print</a:t>
            </a:r>
            <a:r>
              <a:rPr lang="en-US" sz="1200" kern="1200" baseline="0" dirty="0" smtClean="0">
                <a:solidFill>
                  <a:schemeClr val="tx1"/>
                </a:solidFill>
                <a:effectLst/>
                <a:latin typeface="+mn-lt"/>
                <a:ea typeface="+mn-ea"/>
                <a:cs typeface="+mn-cs"/>
              </a:rPr>
              <a:t> handouts</a:t>
            </a:r>
          </a:p>
          <a:p>
            <a:pPr marL="171450" lvl="0" indent="-171450">
              <a:buFont typeface="Arial" charset="0"/>
              <a:buChar char="•"/>
            </a:pPr>
            <a:r>
              <a:rPr lang="en-US" sz="1200" kern="1200" dirty="0" smtClean="0">
                <a:solidFill>
                  <a:schemeClr val="tx1"/>
                </a:solidFill>
                <a:effectLst/>
                <a:latin typeface="+mn-lt"/>
                <a:ea typeface="+mn-ea"/>
                <a:cs typeface="+mn-cs"/>
              </a:rPr>
              <a:t>Review slides and presenter notes</a:t>
            </a:r>
          </a:p>
          <a:p>
            <a:pPr marL="0" indent="0">
              <a:buFont typeface="Arial" charset="0"/>
              <a:buNone/>
            </a:pPr>
            <a:r>
              <a:rPr lang="en-US" sz="1200" kern="1200" dirty="0" smtClean="0">
                <a:solidFill>
                  <a:schemeClr val="tx1"/>
                </a:solidFill>
                <a:effectLst/>
                <a:latin typeface="+mn-lt"/>
                <a:ea typeface="+mn-ea"/>
                <a:cs typeface="+mn-cs"/>
              </a:rPr>
              <a:t> </a:t>
            </a:r>
          </a:p>
          <a:p>
            <a:r>
              <a:rPr lang="en-US" sz="1200" b="1" kern="1200" dirty="0" smtClean="0">
                <a:solidFill>
                  <a:schemeClr val="tx1"/>
                </a:solidFill>
                <a:effectLst/>
                <a:latin typeface="+mn-lt"/>
                <a:ea typeface="+mn-ea"/>
                <a:cs typeface="+mn-cs"/>
              </a:rPr>
              <a:t>Outline</a:t>
            </a:r>
            <a:endParaRPr lang="en-US" sz="1200" kern="1200" dirty="0" smtClean="0">
              <a:solidFill>
                <a:schemeClr val="tx1"/>
              </a:solidFill>
              <a:effectLst/>
              <a:latin typeface="+mn-lt"/>
              <a:ea typeface="+mn-ea"/>
              <a:cs typeface="+mn-cs"/>
            </a:endParaRPr>
          </a:p>
          <a:p>
            <a:endParaRPr lang="en-US" sz="1200" b="0" kern="120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5 </a:t>
            </a:r>
            <a:r>
              <a:rPr lang="en-US" sz="1200" kern="1200" dirty="0" err="1" smtClean="0">
                <a:solidFill>
                  <a:schemeClr val="tx1"/>
                </a:solidFill>
                <a:effectLst/>
                <a:latin typeface="+mn-lt"/>
                <a:ea typeface="+mn-ea"/>
                <a:cs typeface="+mn-cs"/>
              </a:rPr>
              <a:t>mins</a:t>
            </a:r>
            <a:r>
              <a:rPr lang="en-US" sz="1200" kern="1200" dirty="0" smtClean="0">
                <a:solidFill>
                  <a:schemeClr val="tx1"/>
                </a:solidFill>
                <a:effectLst/>
                <a:latin typeface="+mn-lt"/>
                <a:ea typeface="+mn-ea"/>
                <a:cs typeface="+mn-cs"/>
              </a:rPr>
              <a:t> -Objectives &amp; Introduction (1-3)</a:t>
            </a:r>
          </a:p>
          <a:p>
            <a:r>
              <a:rPr lang="en-US" sz="1200" kern="1200" dirty="0" smtClean="0">
                <a:solidFill>
                  <a:schemeClr val="tx1"/>
                </a:solidFill>
                <a:effectLst/>
                <a:latin typeface="+mn-lt"/>
                <a:ea typeface="+mn-ea"/>
                <a:cs typeface="+mn-cs"/>
              </a:rPr>
              <a:t>10 </a:t>
            </a:r>
            <a:r>
              <a:rPr lang="en-US" sz="1200" kern="1200" dirty="0" err="1" smtClean="0">
                <a:solidFill>
                  <a:schemeClr val="tx1"/>
                </a:solidFill>
                <a:effectLst/>
                <a:latin typeface="+mn-lt"/>
                <a:ea typeface="+mn-ea"/>
                <a:cs typeface="+mn-cs"/>
              </a:rPr>
              <a:t>mins</a:t>
            </a:r>
            <a:r>
              <a:rPr lang="en-US" sz="1200" kern="1200" dirty="0" smtClean="0">
                <a:solidFill>
                  <a:schemeClr val="tx1"/>
                </a:solidFill>
                <a:effectLst/>
                <a:latin typeface="+mn-lt"/>
                <a:ea typeface="+mn-ea"/>
                <a:cs typeface="+mn-cs"/>
              </a:rPr>
              <a:t> - Working with Male Survivors Activity (4)</a:t>
            </a:r>
          </a:p>
          <a:p>
            <a:r>
              <a:rPr lang="en-US" sz="1200" kern="1200" dirty="0" smtClean="0">
                <a:solidFill>
                  <a:schemeClr val="tx1"/>
                </a:solidFill>
                <a:effectLst/>
                <a:latin typeface="+mn-lt"/>
                <a:ea typeface="+mn-ea"/>
                <a:cs typeface="+mn-cs"/>
              </a:rPr>
              <a:t>20 </a:t>
            </a:r>
            <a:r>
              <a:rPr lang="en-US" sz="1200" kern="1200" dirty="0" err="1" smtClean="0">
                <a:solidFill>
                  <a:schemeClr val="tx1"/>
                </a:solidFill>
                <a:effectLst/>
                <a:latin typeface="+mn-lt"/>
                <a:ea typeface="+mn-ea"/>
                <a:cs typeface="+mn-cs"/>
              </a:rPr>
              <a:t>mins</a:t>
            </a:r>
            <a:r>
              <a:rPr lang="en-US" sz="1200" kern="1200" dirty="0" smtClean="0">
                <a:solidFill>
                  <a:schemeClr val="tx1"/>
                </a:solidFill>
                <a:effectLst/>
                <a:latin typeface="+mn-lt"/>
                <a:ea typeface="+mn-ea"/>
                <a:cs typeface="+mn-cs"/>
              </a:rPr>
              <a:t> - Barriers to Care and Care and Support (5-8)</a:t>
            </a:r>
          </a:p>
          <a:p>
            <a:r>
              <a:rPr lang="en-US" sz="1200" kern="1200" dirty="0" smtClean="0">
                <a:solidFill>
                  <a:schemeClr val="tx1"/>
                </a:solidFill>
                <a:effectLst/>
                <a:latin typeface="+mn-lt"/>
                <a:ea typeface="+mn-ea"/>
                <a:cs typeface="+mn-cs"/>
              </a:rPr>
              <a:t>25 </a:t>
            </a:r>
            <a:r>
              <a:rPr lang="en-US" sz="1200" kern="1200" dirty="0" err="1" smtClean="0">
                <a:solidFill>
                  <a:schemeClr val="tx1"/>
                </a:solidFill>
                <a:effectLst/>
                <a:latin typeface="+mn-lt"/>
                <a:ea typeface="+mn-ea"/>
                <a:cs typeface="+mn-cs"/>
              </a:rPr>
              <a:t>mins</a:t>
            </a:r>
            <a:r>
              <a:rPr lang="en-US" sz="1200" kern="1200" dirty="0" smtClean="0">
                <a:solidFill>
                  <a:schemeClr val="tx1"/>
                </a:solidFill>
                <a:effectLst/>
                <a:latin typeface="+mn-lt"/>
                <a:ea typeface="+mn-ea"/>
                <a:cs typeface="+mn-cs"/>
              </a:rPr>
              <a:t> – Putting it All Together and Closing (9-10)</a:t>
            </a:r>
          </a:p>
          <a:p>
            <a:endParaRPr lang="en-US" sz="1200" b="0"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Technical Notes</a:t>
            </a:r>
          </a:p>
          <a:p>
            <a:endParaRPr lang="en-US" sz="1200"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Using this Module</a:t>
            </a:r>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Do not assume that it is more difficult for men to seek help when they have experienced violence than for women. It is extremely difficult for women, and the consequences can be severe (up to and including death by ‘honor killing’ or in retaliation, for example). Violence against women and girls is hugely underreported, as is gender-based violence experienced by men. </a:t>
            </a:r>
          </a:p>
          <a:p>
            <a:r>
              <a:rPr lang="en-US" sz="1200" kern="1200" dirty="0" smtClean="0">
                <a:solidFill>
                  <a:schemeClr val="tx1"/>
                </a:solidFill>
                <a:effectLst/>
                <a:latin typeface="+mn-lt"/>
                <a:ea typeface="+mn-ea"/>
                <a:cs typeface="+mn-cs"/>
              </a:rPr>
              <a:t>Services for survivors of GBV should be open to all, including male survivors. However, some case management services are set up as women-only spaces, or use women-only spaces as entry points to services; in this case, it is important to find a way to provide these services that does not compromise the integrity of the women-only space. This may mean working with men in a different location, for example. It is important to maintain a space in which women feel comfortable, because this is the basis for many being able to seek support and care. </a:t>
            </a:r>
          </a:p>
          <a:p>
            <a:endParaRPr lang="en-US" sz="1200"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Facilitator Knowledge</a:t>
            </a:r>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Facilitators should be familiar with the guidance included in the Caring for Child Survivors training package for supporting boys who experience violence. You should also know what kinds of services are available for male survivors in the local area. </a:t>
            </a:r>
          </a:p>
          <a:p>
            <a:endParaRPr lang="en-US" sz="1200"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Key Messages</a:t>
            </a:r>
            <a:endParaRPr lang="en-US" sz="1200" kern="1200" dirty="0" smtClean="0">
              <a:solidFill>
                <a:schemeClr val="tx1"/>
              </a:solidFill>
              <a:effectLst/>
              <a:latin typeface="+mn-lt"/>
              <a:ea typeface="+mn-ea"/>
              <a:cs typeface="+mn-cs"/>
            </a:endParaRPr>
          </a:p>
          <a:p>
            <a:pPr lvl="0"/>
            <a:r>
              <a:rPr lang="en-US" sz="1200" kern="1200" dirty="0" smtClean="0">
                <a:solidFill>
                  <a:schemeClr val="tx1"/>
                </a:solidFill>
                <a:effectLst/>
                <a:latin typeface="+mn-lt"/>
                <a:ea typeface="+mn-ea"/>
                <a:cs typeface="+mn-cs"/>
              </a:rPr>
              <a:t>As with violence against women and girls, GBV against men often goes underreported.  </a:t>
            </a:r>
          </a:p>
          <a:p>
            <a:pPr lvl="0"/>
            <a:r>
              <a:rPr lang="en-US" sz="1200" kern="1200" dirty="0" smtClean="0">
                <a:solidFill>
                  <a:schemeClr val="tx1"/>
                </a:solidFill>
                <a:effectLst/>
                <a:latin typeface="+mn-lt"/>
                <a:ea typeface="+mn-ea"/>
                <a:cs typeface="+mn-cs"/>
              </a:rPr>
              <a:t>Traditional masculine norms may make it difficult for men to disclosed and seek help and may also indicate result in a lack of compassionate responses from family, friends and service providers. </a:t>
            </a:r>
          </a:p>
          <a:p>
            <a:pPr lvl="0"/>
            <a:r>
              <a:rPr lang="en-US" sz="1200" kern="1200" dirty="0" smtClean="0">
                <a:solidFill>
                  <a:schemeClr val="tx1"/>
                </a:solidFill>
                <a:effectLst/>
                <a:latin typeface="+mn-lt"/>
                <a:ea typeface="+mn-ea"/>
                <a:cs typeface="+mn-cs"/>
              </a:rPr>
              <a:t>Maintain an emphasis on safety for both male and female survivors. Work with your supervisor to find a way to ensure access to services for both male and female survivors while maintaining the integrity of women-only spaces. </a:t>
            </a:r>
          </a:p>
          <a:p>
            <a:endParaRPr lang="en-US" sz="1200" kern="1200" dirty="0" smtClean="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C568F6E5-5E12-4623-90BB-7EC2ED9BF81B}" type="slidenum">
              <a:rPr lang="en-US" smtClean="0"/>
              <a:pPr/>
              <a:t>2</a:t>
            </a:fld>
            <a:endParaRPr lang="en-US"/>
          </a:p>
        </p:txBody>
      </p:sp>
    </p:spTree>
    <p:extLst>
      <p:ext uri="{BB962C8B-B14F-4D97-AF65-F5344CB8AC3E}">
        <p14:creationId xmlns="" xmlns:p14="http://schemas.microsoft.com/office/powerpoint/2010/main" val="103947769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 this module,</a:t>
            </a:r>
            <a:r>
              <a:rPr lang="en-US" baseline="0" dirty="0" smtClean="0"/>
              <a:t> we’re going to focus on male survivors. Our objectives are to:</a:t>
            </a:r>
          </a:p>
          <a:p>
            <a:endParaRPr lang="en-US" baseline="0" dirty="0" smtClean="0"/>
          </a:p>
          <a:p>
            <a:pPr marL="171450" indent="-171450">
              <a:buFontTx/>
              <a:buChar char="-"/>
            </a:pPr>
            <a:r>
              <a:rPr lang="en-US" baseline="0" dirty="0" smtClean="0"/>
              <a:t>Understand the barriers faced by male survivors of sexual violence</a:t>
            </a:r>
          </a:p>
          <a:p>
            <a:pPr marL="171450" indent="-171450">
              <a:buFontTx/>
              <a:buChar char="-"/>
            </a:pPr>
            <a:r>
              <a:rPr lang="en-US" baseline="0" dirty="0" smtClean="0"/>
              <a:t>Identify different communication techniques to support male survivors</a:t>
            </a:r>
          </a:p>
          <a:p>
            <a:pPr marL="171450" indent="-171450">
              <a:buFontTx/>
              <a:buChar char="-"/>
            </a:pPr>
            <a:r>
              <a:rPr lang="en-US" baseline="0" dirty="0" smtClean="0"/>
              <a:t>Be able to provide survivor-centered services to male survivors</a:t>
            </a:r>
          </a:p>
          <a:p>
            <a:endParaRPr lang="en-US" dirty="0"/>
          </a:p>
        </p:txBody>
      </p:sp>
      <p:sp>
        <p:nvSpPr>
          <p:cNvPr id="4" name="Slide Number Placeholder 3"/>
          <p:cNvSpPr>
            <a:spLocks noGrp="1"/>
          </p:cNvSpPr>
          <p:nvPr>
            <p:ph type="sldNum" sz="quarter" idx="10"/>
          </p:nvPr>
        </p:nvSpPr>
        <p:spPr/>
        <p:txBody>
          <a:bodyPr/>
          <a:lstStyle/>
          <a:p>
            <a:fld id="{C568F6E5-5E12-4623-90BB-7EC2ED9BF81B}" type="slidenum">
              <a:rPr lang="en-US" smtClean="0"/>
              <a:pPr/>
              <a:t>3</a:t>
            </a:fld>
            <a:endParaRPr lang="en-US"/>
          </a:p>
        </p:txBody>
      </p:sp>
    </p:spTree>
    <p:extLst>
      <p:ext uri="{BB962C8B-B14F-4D97-AF65-F5344CB8AC3E}">
        <p14:creationId xmlns="" xmlns:p14="http://schemas.microsoft.com/office/powerpoint/2010/main" val="298604270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As discussed in the Introduction, in humanitarian settings, men and boys may also be at risk for sexual violence that is often committed by other men in the context of armed conflict or ethnic violence as a means of disempowering and shaming men, their families and communities.  Boys may also be at risk for child sexual abuse, which is usually perpetrated by men who are known to the child or his family.  </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kern="120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As with violence against women and girls, such violence often goes underreported.  Traditional masculine norms may make it difficult for men to disclosed and seek help and may also indicate result in a lack of compassionate responses from family, friends and service providers.  Many of the impacts of sexual violence on men and boys are similar to those that are experienced by women and girls, however there are some particular experiences that can be helpful for service providers to understand in order to best serve this population.  </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kern="120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This chapter will focus on working with adult men who have experienced sexual violence.  The Caring for Child Survivors of Sexual Abuse Guidelines provides guidance on how to work with boys who have experienced sexual abuse.  In the previous chapter, considerations for men who identify as gay or transgender men have also been discussed, and should be used—as relevant--in conjunction with the information in this chapter.  </a:t>
            </a:r>
          </a:p>
          <a:p>
            <a:endParaRPr lang="en-US" dirty="0"/>
          </a:p>
        </p:txBody>
      </p:sp>
      <p:sp>
        <p:nvSpPr>
          <p:cNvPr id="4" name="Slide Number Placeholder 3"/>
          <p:cNvSpPr>
            <a:spLocks noGrp="1"/>
          </p:cNvSpPr>
          <p:nvPr>
            <p:ph type="sldNum" sz="quarter" idx="10"/>
          </p:nvPr>
        </p:nvSpPr>
        <p:spPr/>
        <p:txBody>
          <a:bodyPr/>
          <a:lstStyle/>
          <a:p>
            <a:fld id="{C568F6E5-5E12-4623-90BB-7EC2ED9BF81B}" type="slidenum">
              <a:rPr lang="en-US" smtClean="0"/>
              <a:pPr/>
              <a:t>4</a:t>
            </a:fld>
            <a:endParaRPr lang="en-US"/>
          </a:p>
        </p:txBody>
      </p:sp>
    </p:spTree>
    <p:extLst>
      <p:ext uri="{BB962C8B-B14F-4D97-AF65-F5344CB8AC3E}">
        <p14:creationId xmlns="" xmlns:p14="http://schemas.microsoft.com/office/powerpoint/2010/main" val="70589473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 </a:t>
            </a:r>
            <a:r>
              <a:rPr lang="en-US" b="1" dirty="0" smtClean="0"/>
              <a:t>Break participants up into groups of 3 or 4 depending</a:t>
            </a:r>
            <a:r>
              <a:rPr lang="en-US" b="1" baseline="0" dirty="0" smtClean="0"/>
              <a:t> on the size of the large group.  Ask them to discuss:  What are the challenges male sexual violence survivors may face in seeking services</a:t>
            </a:r>
            <a:r>
              <a:rPr lang="en-US" sz="1200" b="1" dirty="0" smtClean="0"/>
              <a:t>? How can we address these</a:t>
            </a:r>
            <a:r>
              <a:rPr lang="en-US" sz="1200" b="1" baseline="0" dirty="0" smtClean="0"/>
              <a:t> challenges? </a:t>
            </a:r>
            <a:r>
              <a:rPr lang="en-US" sz="1200" b="1" dirty="0" smtClean="0"/>
              <a:t> After 5 minutes bring the group back</a:t>
            </a:r>
            <a:r>
              <a:rPr lang="en-US" sz="1200" b="1" baseline="0" dirty="0" smtClean="0"/>
              <a:t> to share.  Flipchart responses as necessary. **</a:t>
            </a:r>
            <a:endParaRPr lang="en-US" sz="1200" b="1" dirty="0" smtClean="0"/>
          </a:p>
          <a:p>
            <a:endParaRPr lang="en-US" dirty="0"/>
          </a:p>
        </p:txBody>
      </p:sp>
      <p:sp>
        <p:nvSpPr>
          <p:cNvPr id="4" name="Slide Number Placeholder 3"/>
          <p:cNvSpPr>
            <a:spLocks noGrp="1"/>
          </p:cNvSpPr>
          <p:nvPr>
            <p:ph type="sldNum" sz="quarter" idx="10"/>
          </p:nvPr>
        </p:nvSpPr>
        <p:spPr/>
        <p:txBody>
          <a:bodyPr/>
          <a:lstStyle/>
          <a:p>
            <a:fld id="{C568F6E5-5E12-4623-90BB-7EC2ED9BF81B}" type="slidenum">
              <a:rPr lang="en-US" smtClean="0"/>
              <a:pPr/>
              <a:t>5</a:t>
            </a:fld>
            <a:endParaRPr lang="en-US"/>
          </a:p>
        </p:txBody>
      </p:sp>
    </p:spTree>
    <p:extLst>
      <p:ext uri="{BB962C8B-B14F-4D97-AF65-F5344CB8AC3E}">
        <p14:creationId xmlns="" xmlns:p14="http://schemas.microsoft.com/office/powerpoint/2010/main" val="65334524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Many of the barriers to care experienced by men are similar to those already discussed for other survivors of sexual violence but may be experienced slightly differently. Some particular examples of barriers to care for men are described below.  Remember that these are generalized barriers and are likely to vary from context to context.  If and how they are experienced will be depend upon specific cultural and social norms and other characteristics of the survivor such as ethnicity, religion, socio-economic status and sexual orientation.  </a:t>
            </a:r>
          </a:p>
          <a:p>
            <a:endParaRPr lang="en-US" sz="1200"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Traditional masculine norms do not promote help-seeking. </a:t>
            </a:r>
            <a:r>
              <a:rPr lang="en-US" sz="1200" kern="1200" dirty="0" smtClean="0">
                <a:solidFill>
                  <a:schemeClr val="tx1"/>
                </a:solidFill>
                <a:effectLst/>
                <a:latin typeface="+mn-lt"/>
                <a:ea typeface="+mn-ea"/>
                <a:cs typeface="+mn-cs"/>
              </a:rPr>
              <a:t> Traditional norms of masculinity that suggest that men must be strong, in-control, independent and not express emotions, make it less likely for men to seek help even when they have experienced a stressful event. </a:t>
            </a:r>
          </a:p>
          <a:p>
            <a:endParaRPr lang="en-US" sz="1200"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Feelings of shame and fear of stigma.</a:t>
            </a:r>
            <a:r>
              <a:rPr lang="en-US" sz="1200" kern="1200" dirty="0" smtClean="0">
                <a:solidFill>
                  <a:schemeClr val="tx1"/>
                </a:solidFill>
                <a:effectLst/>
                <a:latin typeface="+mn-lt"/>
                <a:ea typeface="+mn-ea"/>
                <a:cs typeface="+mn-cs"/>
              </a:rPr>
              <a:t>  Related to the masculine norms discussed above, male survivors may experience strong feelings of shame and fear being stigmatized because they have been sexually violated.  This is particularly the case if the masculine norms in their environment suggest that men must be powerful and dominant sexually.  Regardless of the gender of the perpetrator, male survivors may be grappling with what their experience of sexual violence means for their gender identity and sexual orientation. This is particularly the case if the abuse has happened more than once or happened in their childhood. </a:t>
            </a:r>
          </a:p>
          <a:p>
            <a:endParaRPr lang="en-US" dirty="0"/>
          </a:p>
        </p:txBody>
      </p:sp>
      <p:sp>
        <p:nvSpPr>
          <p:cNvPr id="4" name="Slide Number Placeholder 3"/>
          <p:cNvSpPr>
            <a:spLocks noGrp="1"/>
          </p:cNvSpPr>
          <p:nvPr>
            <p:ph type="sldNum" sz="quarter" idx="10"/>
          </p:nvPr>
        </p:nvSpPr>
        <p:spPr/>
        <p:txBody>
          <a:bodyPr/>
          <a:lstStyle/>
          <a:p>
            <a:fld id="{C568F6E5-5E12-4623-90BB-7EC2ED9BF81B}" type="slidenum">
              <a:rPr lang="en-US" smtClean="0"/>
              <a:pPr/>
              <a:t>6</a:t>
            </a:fld>
            <a:endParaRPr lang="en-US"/>
          </a:p>
        </p:txBody>
      </p:sp>
    </p:spTree>
    <p:extLst>
      <p:ext uri="{BB962C8B-B14F-4D97-AF65-F5344CB8AC3E}">
        <p14:creationId xmlns="" xmlns:p14="http://schemas.microsoft.com/office/powerpoint/2010/main" val="312037173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smtClean="0">
                <a:solidFill>
                  <a:schemeClr val="tx1"/>
                </a:solidFill>
                <a:effectLst/>
                <a:latin typeface="+mn-lt"/>
                <a:ea typeface="+mn-ea"/>
                <a:cs typeface="+mn-cs"/>
              </a:rPr>
              <a:t>Concerns and fears about sexuality.</a:t>
            </a:r>
            <a:r>
              <a:rPr lang="en-US" sz="1200" kern="1200" dirty="0" smtClean="0">
                <a:solidFill>
                  <a:schemeClr val="tx1"/>
                </a:solidFill>
                <a:effectLst/>
                <a:latin typeface="+mn-lt"/>
                <a:ea typeface="+mn-ea"/>
                <a:cs typeface="+mn-cs"/>
              </a:rPr>
              <a:t> A common myth is that men who have experienced sexual violence perpetrated by men are gay or will become gay. There is no evidence to suggest that an experience of sexual violence is a predictor for sexual orientation.  However, if this myth is a common perception and homophobia is also prevalent in a community, male survivors may not seek help because they are grappling with these questions themselves and/or fear the reactions from others.  This can be a significant barrier to help-seeking in societies that police or criminalize homosexuality. </a:t>
            </a:r>
          </a:p>
          <a:p>
            <a:r>
              <a:rPr lang="en-US" sz="1200" kern="1200" dirty="0" smtClean="0">
                <a:solidFill>
                  <a:schemeClr val="tx1"/>
                </a:solidFill>
                <a:effectLst/>
                <a:latin typeface="+mn-lt"/>
                <a:ea typeface="+mn-ea"/>
                <a:cs typeface="+mn-cs"/>
              </a:rPr>
              <a:t> </a:t>
            </a:r>
          </a:p>
          <a:p>
            <a:r>
              <a:rPr lang="en-US" sz="1200" b="1" kern="1200" dirty="0" smtClean="0">
                <a:solidFill>
                  <a:schemeClr val="tx1"/>
                </a:solidFill>
                <a:effectLst/>
                <a:latin typeface="+mn-lt"/>
                <a:ea typeface="+mn-ea"/>
                <a:cs typeface="+mn-cs"/>
              </a:rPr>
              <a:t>Fear of not being believed.</a:t>
            </a:r>
            <a:r>
              <a:rPr lang="en-US" sz="1200" kern="1200" dirty="0" smtClean="0">
                <a:solidFill>
                  <a:schemeClr val="tx1"/>
                </a:solidFill>
                <a:effectLst/>
                <a:latin typeface="+mn-lt"/>
                <a:ea typeface="+mn-ea"/>
                <a:cs typeface="+mn-cs"/>
              </a:rPr>
              <a:t>  Because of traditional masculine social norms, male survivors may fear that they will not be believed if they tell someone about what they experienced.</a:t>
            </a:r>
          </a:p>
          <a:p>
            <a:endParaRPr lang="en-US" sz="1200"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Risk for substance abuse.</a:t>
            </a:r>
            <a:r>
              <a:rPr lang="en-US" sz="1200" kern="1200" dirty="0" smtClean="0">
                <a:solidFill>
                  <a:schemeClr val="tx1"/>
                </a:solidFill>
                <a:effectLst/>
                <a:latin typeface="+mn-lt"/>
                <a:ea typeface="+mn-ea"/>
                <a:cs typeface="+mn-cs"/>
              </a:rPr>
              <a:t> Using alcohol or other drugs as a way to manage or numb emotions may be even more common among male survivors because of norms that often discourage men from acknowledging and expressing emotion. </a:t>
            </a:r>
          </a:p>
          <a:p>
            <a:endParaRPr lang="en-US" sz="1200" kern="1200" dirty="0" smtClean="0">
              <a:solidFill>
                <a:schemeClr val="tx1"/>
              </a:solidFill>
              <a:effectLst/>
              <a:latin typeface="+mn-lt"/>
              <a:ea typeface="+mn-ea"/>
              <a:cs typeface="+mn-cs"/>
            </a:endParaRPr>
          </a:p>
          <a:p>
            <a:r>
              <a:rPr lang="en-US" sz="1200" kern="1200" dirty="0" err="1" smtClean="0">
                <a:solidFill>
                  <a:schemeClr val="tx1"/>
                </a:solidFill>
                <a:effectLst/>
                <a:latin typeface="+mn-lt"/>
                <a:ea typeface="+mn-ea"/>
                <a:cs typeface="+mn-cs"/>
              </a:rPr>
              <a:t>Lindinger-Sternart</a:t>
            </a:r>
            <a:r>
              <a:rPr lang="en-US" sz="1200" kern="1200" dirty="0" smtClean="0">
                <a:solidFill>
                  <a:schemeClr val="tx1"/>
                </a:solidFill>
                <a:effectLst/>
                <a:latin typeface="+mn-lt"/>
                <a:ea typeface="+mn-ea"/>
                <a:cs typeface="+mn-cs"/>
              </a:rPr>
              <a:t>, S. (2015), </a:t>
            </a:r>
            <a:r>
              <a:rPr lang="en-US" sz="1200" i="1" kern="1200" dirty="0" smtClean="0">
                <a:solidFill>
                  <a:schemeClr val="tx1"/>
                </a:solidFill>
                <a:effectLst/>
                <a:latin typeface="+mn-lt"/>
                <a:ea typeface="+mn-ea"/>
                <a:cs typeface="+mn-cs"/>
              </a:rPr>
              <a:t>Help-Seeking Behaviors of Men for Mental Health and the Impact of Diverse Cultural Backgrounds</a:t>
            </a:r>
            <a:r>
              <a:rPr lang="en-US" sz="1200" kern="1200" dirty="0" smtClean="0">
                <a:solidFill>
                  <a:schemeClr val="tx1"/>
                </a:solidFill>
                <a:effectLst/>
                <a:latin typeface="+mn-lt"/>
                <a:ea typeface="+mn-ea"/>
                <a:cs typeface="+mn-cs"/>
              </a:rPr>
              <a:t>, International Journal of Social Science Studies, 3(1).;  Vogel, D. </a:t>
            </a:r>
            <a:r>
              <a:rPr lang="en-US" sz="1200" kern="1200" dirty="0" err="1" smtClean="0">
                <a:solidFill>
                  <a:schemeClr val="tx1"/>
                </a:solidFill>
                <a:effectLst/>
                <a:latin typeface="+mn-lt"/>
                <a:ea typeface="+mn-ea"/>
                <a:cs typeface="+mn-cs"/>
              </a:rPr>
              <a:t>Heimerdinger</a:t>
            </a:r>
            <a:r>
              <a:rPr lang="en-US" sz="1200" kern="1200" dirty="0" smtClean="0">
                <a:solidFill>
                  <a:schemeClr val="tx1"/>
                </a:solidFill>
                <a:effectLst/>
                <a:latin typeface="+mn-lt"/>
                <a:ea typeface="+mn-ea"/>
                <a:cs typeface="+mn-cs"/>
              </a:rPr>
              <a:t>-Edwards, S., Hammer, J. H., &amp; Hubbard, A. (2011). “Boys don't cry”. Journal of Counseling Psychology, 58, 368-382.  </a:t>
            </a:r>
          </a:p>
          <a:p>
            <a:r>
              <a:rPr lang="en-US" sz="1200" kern="1200" dirty="0" smtClean="0">
                <a:solidFill>
                  <a:schemeClr val="tx1"/>
                </a:solidFill>
                <a:effectLst/>
                <a:latin typeface="+mn-lt"/>
                <a:ea typeface="+mn-ea"/>
                <a:cs typeface="+mn-cs"/>
              </a:rPr>
              <a:t> </a:t>
            </a:r>
          </a:p>
          <a:p>
            <a:endParaRPr lang="en-US" dirty="0"/>
          </a:p>
        </p:txBody>
      </p:sp>
      <p:sp>
        <p:nvSpPr>
          <p:cNvPr id="4" name="Slide Number Placeholder 3"/>
          <p:cNvSpPr>
            <a:spLocks noGrp="1"/>
          </p:cNvSpPr>
          <p:nvPr>
            <p:ph type="sldNum" sz="quarter" idx="10"/>
          </p:nvPr>
        </p:nvSpPr>
        <p:spPr/>
        <p:txBody>
          <a:bodyPr/>
          <a:lstStyle/>
          <a:p>
            <a:fld id="{C568F6E5-5E12-4623-90BB-7EC2ED9BF81B}" type="slidenum">
              <a:rPr lang="en-US" smtClean="0"/>
              <a:pPr/>
              <a:t>7</a:t>
            </a:fld>
            <a:endParaRPr lang="en-US"/>
          </a:p>
        </p:txBody>
      </p:sp>
    </p:spTree>
    <p:extLst>
      <p:ext uri="{BB962C8B-B14F-4D97-AF65-F5344CB8AC3E}">
        <p14:creationId xmlns="" xmlns:p14="http://schemas.microsoft.com/office/powerpoint/2010/main" val="384434943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As a caseworker or helper, your job does not change just because you are working with a male survivor.  However, keeping in mind the above barriers to care and the guidance below can help you tailor your services to make them safe and supportive for male survivors.  </a:t>
            </a:r>
          </a:p>
          <a:p>
            <a:endParaRPr lang="en-US" sz="1200"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Do not make assumptions about the person and their experience. </a:t>
            </a:r>
            <a:endParaRPr lang="en-US" sz="1200" kern="1200" dirty="0" smtClean="0">
              <a:solidFill>
                <a:schemeClr val="tx1"/>
              </a:solidFill>
              <a:effectLst/>
              <a:latin typeface="+mn-lt"/>
              <a:ea typeface="+mn-ea"/>
              <a:cs typeface="+mn-cs"/>
            </a:endParaRPr>
          </a:p>
          <a:p>
            <a:pPr lvl="0"/>
            <a:r>
              <a:rPr lang="en-US" sz="1200" kern="1200" dirty="0" smtClean="0">
                <a:solidFill>
                  <a:schemeClr val="tx1"/>
                </a:solidFill>
                <a:effectLst/>
                <a:latin typeface="+mn-lt"/>
                <a:ea typeface="+mn-ea"/>
                <a:cs typeface="+mn-cs"/>
              </a:rPr>
              <a:t>You</a:t>
            </a:r>
            <a:r>
              <a:rPr lang="en-US" sz="120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should never assume the sexual orientation or gender identity of the survivor or perpetrator. This is particularly important because of the questions male survivors may be asking themselves about their sexual orientation or gender identity.  </a:t>
            </a:r>
          </a:p>
          <a:p>
            <a:pPr lvl="0"/>
            <a:r>
              <a:rPr lang="en-US" sz="1200" kern="1200" dirty="0" smtClean="0">
                <a:solidFill>
                  <a:schemeClr val="tx1"/>
                </a:solidFill>
                <a:effectLst/>
                <a:latin typeface="+mn-lt"/>
                <a:ea typeface="+mn-ea"/>
                <a:cs typeface="+mn-cs"/>
              </a:rPr>
              <a:t>Even if the person seems to be asking you to tell them whether they are gay, explain that this something that you cannot do for them. You can validate their concerns by sharing that it is normal for them to be asking these kinds of questions but also provide them with accurate information that a sexual assault does not change someone’s sexual orientation. </a:t>
            </a:r>
          </a:p>
          <a:p>
            <a:pPr lvl="0"/>
            <a:r>
              <a:rPr lang="en-US" sz="1200" kern="1200" dirty="0" smtClean="0">
                <a:solidFill>
                  <a:schemeClr val="tx1"/>
                </a:solidFill>
                <a:effectLst/>
                <a:latin typeface="+mn-lt"/>
                <a:ea typeface="+mn-ea"/>
                <a:cs typeface="+mn-cs"/>
              </a:rPr>
              <a:t>Many male survivors may be in denial about what they experienced and may not be ready to identify as a “victim,” a “survivor” or someone who has experienced a “trauma.” Respect the language that they use to describe themselves and their experience. </a:t>
            </a:r>
          </a:p>
          <a:p>
            <a:pPr lvl="0"/>
            <a:endParaRPr lang="en-US" sz="1200"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Validate and reaffirm their strength.  </a:t>
            </a:r>
            <a:r>
              <a:rPr lang="en-US" sz="1200" kern="1200" dirty="0" smtClean="0">
                <a:solidFill>
                  <a:schemeClr val="tx1"/>
                </a:solidFill>
                <a:effectLst/>
                <a:latin typeface="+mn-lt"/>
                <a:ea typeface="+mn-ea"/>
                <a:cs typeface="+mn-cs"/>
              </a:rPr>
              <a:t>Just as with other survivors, it is important for male to survivors to hear that they were brave and strong to come for help.   By emphasizing this, you are helping to reduce their fears and concerns related to the stigma of men reaching out for help.  </a:t>
            </a:r>
          </a:p>
          <a:p>
            <a:endParaRPr lang="en-US" dirty="0"/>
          </a:p>
        </p:txBody>
      </p:sp>
      <p:sp>
        <p:nvSpPr>
          <p:cNvPr id="4" name="Slide Number Placeholder 3"/>
          <p:cNvSpPr>
            <a:spLocks noGrp="1"/>
          </p:cNvSpPr>
          <p:nvPr>
            <p:ph type="sldNum" sz="quarter" idx="10"/>
          </p:nvPr>
        </p:nvSpPr>
        <p:spPr/>
        <p:txBody>
          <a:bodyPr/>
          <a:lstStyle/>
          <a:p>
            <a:fld id="{C568F6E5-5E12-4623-90BB-7EC2ED9BF81B}" type="slidenum">
              <a:rPr lang="en-US" smtClean="0"/>
              <a:pPr/>
              <a:t>8</a:t>
            </a:fld>
            <a:endParaRPr lang="en-US"/>
          </a:p>
        </p:txBody>
      </p:sp>
    </p:spTree>
    <p:extLst>
      <p:ext uri="{BB962C8B-B14F-4D97-AF65-F5344CB8AC3E}">
        <p14:creationId xmlns="" xmlns:p14="http://schemas.microsoft.com/office/powerpoint/2010/main" val="115785336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smtClean="0">
                <a:solidFill>
                  <a:schemeClr val="tx1"/>
                </a:solidFill>
                <a:effectLst/>
                <a:latin typeface="+mn-lt"/>
                <a:ea typeface="+mn-ea"/>
                <a:cs typeface="+mn-cs"/>
              </a:rPr>
              <a:t>Communicate that they are not alone.  </a:t>
            </a:r>
            <a:r>
              <a:rPr lang="en-US" sz="1200" kern="1200" dirty="0" smtClean="0">
                <a:solidFill>
                  <a:schemeClr val="tx1"/>
                </a:solidFill>
                <a:effectLst/>
                <a:latin typeface="+mn-lt"/>
                <a:ea typeface="+mn-ea"/>
                <a:cs typeface="+mn-cs"/>
              </a:rPr>
              <a:t>Because of the significant stigma</a:t>
            </a:r>
            <a:r>
              <a:rPr lang="en-US" sz="1200" b="1" kern="120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it can be important for male survivors to know that other men experience sexual violence and that they are not the only ones that this happened to.  This can help reduce self-blame or thoughts they may be having about whether they did to provoke the assault.  </a:t>
            </a:r>
          </a:p>
          <a:p>
            <a:endParaRPr lang="en-US" sz="1200"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Reassure the person that their reactions are normal</a:t>
            </a:r>
            <a:r>
              <a:rPr lang="en-US" sz="1200" kern="1200" dirty="0" smtClean="0">
                <a:solidFill>
                  <a:schemeClr val="tx1"/>
                </a:solidFill>
                <a:effectLst/>
                <a:latin typeface="+mn-lt"/>
                <a:ea typeface="+mn-ea"/>
                <a:cs typeface="+mn-cs"/>
              </a:rPr>
              <a:t>. Let them know that their responses and feelings to what happened are okay and that they are normal to feel. Male survivors may need to hear in particular that feelings such as sadness and fear—which traditional masculine norms don’t allow men to feel or express—are normal.  Reassure them that it is safe for them to express their feelings—whatever they are—and that you will be there to listen.</a:t>
            </a:r>
          </a:p>
          <a:p>
            <a:endParaRPr lang="en-US" sz="1200"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Do not be judgmental about substance abuse</a:t>
            </a:r>
            <a:r>
              <a:rPr lang="en-US" sz="1200" kern="1200" dirty="0" smtClean="0">
                <a:solidFill>
                  <a:schemeClr val="tx1"/>
                </a:solidFill>
                <a:effectLst/>
                <a:latin typeface="+mn-lt"/>
                <a:ea typeface="+mn-ea"/>
                <a:cs typeface="+mn-cs"/>
              </a:rPr>
              <a:t>. If you are working with a survivor who is using alcohol or other drugs, do not shame them for doing so or try to stop them from using.  It is important that you understand that this is one of their ways of coping, even though it may be harmful to them and others in their lives.  The best thing you can do is acknowledge that they must be in a lot of pain, discuss with them if there are other coping strategies they may have that may be more positive, and provide them with information about mental health services or programs in your context that may be helpful for them.  </a:t>
            </a:r>
          </a:p>
          <a:p>
            <a:endParaRPr lang="en-US" dirty="0"/>
          </a:p>
        </p:txBody>
      </p:sp>
      <p:sp>
        <p:nvSpPr>
          <p:cNvPr id="4" name="Slide Number Placeholder 3"/>
          <p:cNvSpPr>
            <a:spLocks noGrp="1"/>
          </p:cNvSpPr>
          <p:nvPr>
            <p:ph type="sldNum" sz="quarter" idx="10"/>
          </p:nvPr>
        </p:nvSpPr>
        <p:spPr/>
        <p:txBody>
          <a:bodyPr/>
          <a:lstStyle/>
          <a:p>
            <a:fld id="{C568F6E5-5E12-4623-90BB-7EC2ED9BF81B}" type="slidenum">
              <a:rPr lang="en-US" smtClean="0"/>
              <a:pPr/>
              <a:t>9</a:t>
            </a:fld>
            <a:endParaRPr lang="en-US"/>
          </a:p>
        </p:txBody>
      </p:sp>
    </p:spTree>
    <p:extLst>
      <p:ext uri="{BB962C8B-B14F-4D97-AF65-F5344CB8AC3E}">
        <p14:creationId xmlns="" xmlns:p14="http://schemas.microsoft.com/office/powerpoint/2010/main" val="112477189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2.jpeg"/><Relationship Id="rId1" Type="http://schemas.openxmlformats.org/officeDocument/2006/relationships/slideMaster" Target="../slideMasters/slideMaster1.xml"/><Relationship Id="rId5" Type="http://schemas.openxmlformats.org/officeDocument/2006/relationships/image" Target="../media/image8.png"/><Relationship Id="rId4" Type="http://schemas.openxmlformats.org/officeDocument/2006/relationships/image" Target="../media/image14.png"/></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2.jpeg"/><Relationship Id="rId1" Type="http://schemas.openxmlformats.org/officeDocument/2006/relationships/slideMaster" Target="../slideMasters/slideMaster1.xml"/><Relationship Id="rId5" Type="http://schemas.openxmlformats.org/officeDocument/2006/relationships/image" Target="../media/image8.png"/><Relationship Id="rId4" Type="http://schemas.openxmlformats.org/officeDocument/2006/relationships/image" Target="../media/image16.png"/></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8.png"/></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8.png"/></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2.jpeg"/><Relationship Id="rId1" Type="http://schemas.openxmlformats.org/officeDocument/2006/relationships/slideMaster" Target="../slideMasters/slideMaster1.xml"/><Relationship Id="rId5" Type="http://schemas.openxmlformats.org/officeDocument/2006/relationships/image" Target="../media/image8.png"/><Relationship Id="rId4" Type="http://schemas.openxmlformats.org/officeDocument/2006/relationships/image" Target="../media/image10.png"/></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2.jpeg"/><Relationship Id="rId1" Type="http://schemas.openxmlformats.org/officeDocument/2006/relationships/slideMaster" Target="../slideMasters/slideMaster1.xml"/><Relationship Id="rId5" Type="http://schemas.openxmlformats.org/officeDocument/2006/relationships/image" Target="../media/image8.png"/><Relationship Id="rId4" Type="http://schemas.openxmlformats.org/officeDocument/2006/relationships/image" Target="../media/image12.pn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over Option 1">
    <p:spTree>
      <p:nvGrpSpPr>
        <p:cNvPr id="1" name=""/>
        <p:cNvGrpSpPr/>
        <p:nvPr/>
      </p:nvGrpSpPr>
      <p:grpSpPr>
        <a:xfrm>
          <a:off x="0" y="0"/>
          <a:ext cx="0" cy="0"/>
          <a:chOff x="0" y="0"/>
          <a:chExt cx="0" cy="0"/>
        </a:xfrm>
      </p:grpSpPr>
      <p:pic>
        <p:nvPicPr>
          <p:cNvPr id="2" name="Picture 6" descr="IRC-Guidlines-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3" name="Title 1"/>
          <p:cNvSpPr txBox="1">
            <a:spLocks/>
          </p:cNvSpPr>
          <p:nvPr userDrawn="1"/>
        </p:nvSpPr>
        <p:spPr>
          <a:xfrm>
            <a:off x="982663" y="1268413"/>
            <a:ext cx="10244137" cy="661987"/>
          </a:xfrm>
          <a:prstGeom prst="rect">
            <a:avLst/>
          </a:prstGeom>
        </p:spPr>
        <p:txBody>
          <a:bodyPr/>
          <a:lstStyle>
            <a:lvl1pPr algn="l" defTabSz="914400" rtl="0" eaLnBrk="1" latinLnBrk="0" hangingPunct="1">
              <a:lnSpc>
                <a:spcPct val="100000"/>
              </a:lnSpc>
              <a:spcBef>
                <a:spcPct val="0"/>
              </a:spcBef>
              <a:buNone/>
              <a:defRPr sz="6000" kern="1200" cap="all" spc="200" baseline="0">
                <a:solidFill>
                  <a:schemeClr val="bg1"/>
                </a:solidFill>
                <a:latin typeface="+mj-lt"/>
                <a:ea typeface="+mj-ea"/>
                <a:cs typeface="+mj-cs"/>
              </a:defRPr>
            </a:lvl1pPr>
          </a:lstStyle>
          <a:p>
            <a:pPr>
              <a:defRPr/>
            </a:pPr>
            <a:r>
              <a:rPr lang="en-US" sz="2800" dirty="0" smtClean="0">
                <a:solidFill>
                  <a:prstClr val="white"/>
                </a:solidFill>
              </a:rPr>
              <a:t>Module 1</a:t>
            </a:r>
            <a:endParaRPr lang="en-US" sz="2800" dirty="0">
              <a:solidFill>
                <a:prstClr val="white"/>
              </a:solidFill>
            </a:endParaRPr>
          </a:p>
        </p:txBody>
      </p:sp>
      <p:sp>
        <p:nvSpPr>
          <p:cNvPr id="4" name="Rectangle 3"/>
          <p:cNvSpPr/>
          <p:nvPr userDrawn="1"/>
        </p:nvSpPr>
        <p:spPr>
          <a:xfrm>
            <a:off x="592138" y="1116013"/>
            <a:ext cx="10907712" cy="2487612"/>
          </a:xfrm>
          <a:prstGeom prst="rect">
            <a:avLst/>
          </a:prstGeom>
          <a:ln>
            <a:no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cxnSp>
        <p:nvCxnSpPr>
          <p:cNvPr id="5" name="Straight Connector 4"/>
          <p:cNvCxnSpPr/>
          <p:nvPr userDrawn="1"/>
        </p:nvCxnSpPr>
        <p:spPr>
          <a:xfrm>
            <a:off x="871538" y="2971800"/>
            <a:ext cx="10104437" cy="0"/>
          </a:xfrm>
          <a:prstGeom prst="line">
            <a:avLst/>
          </a:prstGeom>
          <a:ln w="76200" cmpd="sng">
            <a:solidFill>
              <a:schemeClr val="accent1"/>
            </a:solidFill>
          </a:ln>
        </p:spPr>
        <p:style>
          <a:lnRef idx="2">
            <a:schemeClr val="accent1"/>
          </a:lnRef>
          <a:fillRef idx="0">
            <a:schemeClr val="accent1"/>
          </a:fillRef>
          <a:effectRef idx="1">
            <a:schemeClr val="accent1"/>
          </a:effectRef>
          <a:fontRef idx="minor">
            <a:schemeClr val="tx1"/>
          </a:fontRef>
        </p:style>
      </p:cxnSp>
      <p:sp>
        <p:nvSpPr>
          <p:cNvPr id="6" name="Title 1"/>
          <p:cNvSpPr txBox="1">
            <a:spLocks/>
          </p:cNvSpPr>
          <p:nvPr userDrawn="1"/>
        </p:nvSpPr>
        <p:spPr>
          <a:xfrm>
            <a:off x="809625" y="1439863"/>
            <a:ext cx="10591800" cy="1427162"/>
          </a:xfrm>
          <a:prstGeom prst="rect">
            <a:avLst/>
          </a:prstGeom>
        </p:spPr>
        <p:txBody>
          <a:bodyPr/>
          <a:lstStyle>
            <a:lvl1pPr algn="l" defTabSz="914400" rtl="0" eaLnBrk="1" latinLnBrk="0" hangingPunct="1">
              <a:lnSpc>
                <a:spcPct val="100000"/>
              </a:lnSpc>
              <a:spcBef>
                <a:spcPct val="0"/>
              </a:spcBef>
              <a:buNone/>
              <a:defRPr sz="6000" kern="1200" cap="all" spc="300" baseline="0">
                <a:solidFill>
                  <a:schemeClr val="bg1"/>
                </a:solidFill>
                <a:latin typeface="+mj-lt"/>
                <a:ea typeface="+mj-ea"/>
                <a:cs typeface="+mj-cs"/>
              </a:defRPr>
            </a:lvl1pPr>
          </a:lstStyle>
          <a:p>
            <a:pPr>
              <a:defRPr/>
            </a:pPr>
            <a:r>
              <a:rPr lang="en-US" sz="3800" dirty="0" smtClean="0">
                <a:solidFill>
                  <a:prstClr val="black"/>
                </a:solidFill>
              </a:rPr>
              <a:t>INTERAGENCY GENDER-BASED VIOLENCE CASE MANAGEMENT TRAINING</a:t>
            </a:r>
            <a:endParaRPr lang="en-US" sz="3800" dirty="0">
              <a:solidFill>
                <a:prstClr val="black"/>
              </a:solidFill>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 preserve="1">
  <p:cSld name="7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2.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4"/>
              </a:buClr>
              <a:buSzPct val="100000"/>
              <a:buFontTx/>
              <a:buBlip>
                <a:blip r:embed="rId4"/>
              </a:buBlip>
              <a:defRPr sz="2000" spc="0"/>
            </a:lvl1pPr>
            <a:lvl2pPr marL="265176" indent="-137160">
              <a:buClr>
                <a:schemeClr val="accent4"/>
              </a:buClr>
              <a:buSzPct val="100000"/>
              <a:buFontTx/>
              <a:buBlip>
                <a:blip r:embed="rId4"/>
              </a:buBlip>
              <a:defRPr/>
            </a:lvl2pPr>
            <a:lvl3pPr marL="448056" indent="-137160">
              <a:buClr>
                <a:schemeClr val="accent4"/>
              </a:buClr>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smtClean="0"/>
              <a:t>Click to edit Master text styles</a:t>
            </a:r>
          </a:p>
          <a:p>
            <a:pPr lvl="1"/>
            <a:r>
              <a:rPr lang="en-US" dirty="0" smtClean="0"/>
              <a:t>Second level</a:t>
            </a:r>
          </a:p>
          <a:p>
            <a:pPr lvl="2"/>
            <a:r>
              <a:rPr lang="en-US" dirty="0" smtClean="0"/>
              <a:t>Third level</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 preserve="1">
  <p:cSld name="8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Yellow.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6"/>
              </a:buClr>
              <a:buSzPct val="100000"/>
              <a:buFontTx/>
              <a:buBlip>
                <a:blip r:embed="rId4"/>
              </a:buBlip>
              <a:defRPr sz="2000" spc="0"/>
            </a:lvl1pPr>
            <a:lvl2pPr marL="265176" indent="-137160">
              <a:buClr>
                <a:schemeClr val="accent6"/>
              </a:buClr>
              <a:buSzPct val="100000"/>
              <a:buFontTx/>
              <a:buBlip>
                <a:blip r:embed="rId4"/>
              </a:buBlip>
              <a:defRPr/>
            </a:lvl2pPr>
            <a:lvl3pPr marL="448056" indent="-137160">
              <a:buClr>
                <a:schemeClr val="accent6"/>
              </a:buClr>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smtClean="0"/>
              <a:t>Click to edit Master text styles</a:t>
            </a:r>
          </a:p>
          <a:p>
            <a:pPr lvl="1"/>
            <a:r>
              <a:rPr lang="en-US" dirty="0" smtClean="0"/>
              <a:t>Second level</a:t>
            </a:r>
          </a:p>
          <a:p>
            <a:pPr lvl="2"/>
            <a:r>
              <a:rPr lang="en-US" dirty="0" smtClean="0"/>
              <a:t>Third level</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pic>
        <p:nvPicPr>
          <p:cNvPr id="4"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smtClean="0"/>
              <a:t>Click to edit Master text styles</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9_Title and Content">
    <p:spTree>
      <p:nvGrpSpPr>
        <p:cNvPr id="1" name=""/>
        <p:cNvGrpSpPr/>
        <p:nvPr/>
      </p:nvGrpSpPr>
      <p:grpSpPr>
        <a:xfrm>
          <a:off x="0" y="0"/>
          <a:ext cx="0" cy="0"/>
          <a:chOff x="0" y="0"/>
          <a:chExt cx="0" cy="0"/>
        </a:xfrm>
      </p:grpSpPr>
      <p:pic>
        <p:nvPicPr>
          <p:cNvPr id="4" name="Picture 6" descr="IRC-Top-Border-Green.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smtClean="0"/>
              <a:t>Click to edit Master text styles</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10_Title and Content">
    <p:spTree>
      <p:nvGrpSpPr>
        <p:cNvPr id="1" name=""/>
        <p:cNvGrpSpPr/>
        <p:nvPr/>
      </p:nvGrpSpPr>
      <p:grpSpPr>
        <a:xfrm>
          <a:off x="0" y="0"/>
          <a:ext cx="0" cy="0"/>
          <a:chOff x="0" y="0"/>
          <a:chExt cx="0" cy="0"/>
        </a:xfrm>
      </p:grpSpPr>
      <p:pic>
        <p:nvPicPr>
          <p:cNvPr id="4" name="Picture 6" descr="IRC-Top-Border-3.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smtClean="0"/>
              <a:t>Click to edit Master text styles</a:t>
            </a: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11_Title and Content">
    <p:spTree>
      <p:nvGrpSpPr>
        <p:cNvPr id="1" name=""/>
        <p:cNvGrpSpPr/>
        <p:nvPr/>
      </p:nvGrpSpPr>
      <p:grpSpPr>
        <a:xfrm>
          <a:off x="0" y="0"/>
          <a:ext cx="0" cy="0"/>
          <a:chOff x="0" y="0"/>
          <a:chExt cx="0" cy="0"/>
        </a:xfrm>
      </p:grpSpPr>
      <p:pic>
        <p:nvPicPr>
          <p:cNvPr id="4" name="Picture 6" descr="IRC-Top-Border-Purple.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smtClean="0"/>
              <a:t>Click to edit Master text styles</a:t>
            </a: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12_Title and Content">
    <p:spTree>
      <p:nvGrpSpPr>
        <p:cNvPr id="1" name=""/>
        <p:cNvGrpSpPr/>
        <p:nvPr/>
      </p:nvGrpSpPr>
      <p:grpSpPr>
        <a:xfrm>
          <a:off x="0" y="0"/>
          <a:ext cx="0" cy="0"/>
          <a:chOff x="0" y="0"/>
          <a:chExt cx="0" cy="0"/>
        </a:xfrm>
      </p:grpSpPr>
      <p:pic>
        <p:nvPicPr>
          <p:cNvPr id="4" name="Picture 6" descr="IRC-Top-Border-2.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smtClean="0"/>
              <a:t>Click to edit Master text styles</a:t>
            </a: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_Comparison">
    <p:spTree>
      <p:nvGrpSpPr>
        <p:cNvPr id="1" name=""/>
        <p:cNvGrpSpPr/>
        <p:nvPr/>
      </p:nvGrpSpPr>
      <p:grpSpPr>
        <a:xfrm>
          <a:off x="0" y="0"/>
          <a:ext cx="0" cy="0"/>
          <a:chOff x="0" y="0"/>
          <a:chExt cx="0" cy="0"/>
        </a:xfrm>
      </p:grpSpPr>
      <p:pic>
        <p:nvPicPr>
          <p:cNvPr id="7" name="Picture 6" descr="IRC-Top-Border-3.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45"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706628"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3"/>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24128" y="3143250"/>
            <a:ext cx="4436872" cy="2973917"/>
          </a:xfrm>
        </p:spPr>
        <p:txBody>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34" name="Text Placeholder 2"/>
          <p:cNvSpPr>
            <a:spLocks noGrp="1"/>
          </p:cNvSpPr>
          <p:nvPr>
            <p:ph type="body" idx="13"/>
          </p:nvPr>
        </p:nvSpPr>
        <p:spPr>
          <a:xfrm>
            <a:off x="6351073"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3"/>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35" name="Content Placeholder 3"/>
          <p:cNvSpPr>
            <a:spLocks noGrp="1"/>
          </p:cNvSpPr>
          <p:nvPr>
            <p:ph sz="half" idx="14"/>
          </p:nvPr>
        </p:nvSpPr>
        <p:spPr>
          <a:xfrm>
            <a:off x="6668573" y="3143250"/>
            <a:ext cx="4436872" cy="2973917"/>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pic>
        <p:nvPicPr>
          <p:cNvPr id="6" name="Picture 6" descr="IRC-Top-Border-2.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15" name="Title 1"/>
          <p:cNvSpPr>
            <a:spLocks noGrp="1"/>
          </p:cNvSpPr>
          <p:nvPr>
            <p:ph type="title"/>
          </p:nvPr>
        </p:nvSpPr>
        <p:spPr>
          <a:xfrm>
            <a:off x="375016" y="204215"/>
            <a:ext cx="11435983" cy="1136341"/>
          </a:xfrm>
        </p:spPr>
        <p:txBody>
          <a:bodyPr/>
          <a:lstStyle>
            <a:lvl1pPr>
              <a:defRPr sz="4000" baseline="0">
                <a:solidFill>
                  <a:schemeClr val="bg1"/>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5715000" y="2234060"/>
            <a:ext cx="5678424" cy="3946607"/>
          </a:xfrm>
        </p:spPr>
        <p:txBody>
          <a:bodyPr/>
          <a:lstStyle>
            <a:lvl1pPr>
              <a:defRPr sz="2400" spc="20"/>
            </a:lvl1pPr>
            <a:lvl2pPr>
              <a:defRPr sz="2000" spc="20"/>
            </a:lvl2pPr>
            <a:lvl3pPr>
              <a:defRPr sz="1600" spc="20"/>
            </a:lvl3pPr>
            <a:lvl4pPr>
              <a:defRPr sz="1600" spc="20"/>
            </a:lvl4pPr>
            <a:lvl5pPr>
              <a:defRPr sz="1600" spc="2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024128" y="3908778"/>
            <a:ext cx="4389120" cy="2271889"/>
          </a:xfrm>
        </p:spPr>
        <p:txBody>
          <a:bodyPr lIns="91440" rIns="91440">
            <a:normAutofit/>
          </a:bodyPr>
          <a:lstStyle>
            <a:lvl1pPr marL="0" indent="0">
              <a:lnSpc>
                <a:spcPct val="108000"/>
              </a:lnSpc>
              <a:spcBef>
                <a:spcPts val="600"/>
              </a:spcBef>
              <a:buNone/>
              <a:defRPr sz="2400" spc="2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6" name="Text Placeholder 3"/>
          <p:cNvSpPr>
            <a:spLocks noGrp="1"/>
          </p:cNvSpPr>
          <p:nvPr>
            <p:ph type="body" sz="half" idx="10"/>
          </p:nvPr>
        </p:nvSpPr>
        <p:spPr>
          <a:xfrm>
            <a:off x="1024128" y="1975557"/>
            <a:ext cx="4389120" cy="1580444"/>
          </a:xfrm>
        </p:spPr>
        <p:txBody>
          <a:bodyPr lIns="91440" rIns="91440" anchor="b">
            <a:noAutofit/>
          </a:bodyPr>
          <a:lstStyle>
            <a:lvl1pPr marL="0" indent="0">
              <a:lnSpc>
                <a:spcPct val="100000"/>
              </a:lnSpc>
              <a:spcBef>
                <a:spcPts val="600"/>
              </a:spcBef>
              <a:buNone/>
              <a:defRPr sz="4400" b="0" i="0" spc="20">
                <a:solidFill>
                  <a:srgbClr val="F3C317"/>
                </a:solidFill>
                <a:latin typeface="+mj-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 preserve="1">
  <p:cSld name="2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1.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5" name="Rectangle 4"/>
          <p:cNvSpPr/>
          <p:nvPr userDrawn="1"/>
        </p:nvSpPr>
        <p:spPr>
          <a:xfrm>
            <a:off x="620713" y="2144713"/>
            <a:ext cx="4868862" cy="2089150"/>
          </a:xfrm>
          <a:prstGeom prst="rect">
            <a:avLst/>
          </a:prstGeom>
          <a:noFill/>
          <a:ln w="76200" cmpd="sng"/>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SzPct val="100000"/>
              <a:buFontTx/>
              <a:buBlip>
                <a:blip r:embed="rId4"/>
              </a:buBlip>
              <a:defRPr sz="2000" spc="0"/>
            </a:lvl1pPr>
            <a:lvl2pPr marL="265176" indent="-137160">
              <a:buSzPct val="100000"/>
              <a:buFontTx/>
              <a:buBlip>
                <a:blip r:embed="rId4"/>
              </a:buBlip>
              <a:defRPr/>
            </a:lvl2pPr>
            <a:lvl3pPr marL="448056" indent="-137160">
              <a:buSzPct val="100000"/>
              <a:buFontTx/>
              <a:buBlip>
                <a:blip r:embed="rId4"/>
              </a:buBlip>
              <a:defRPr/>
            </a:lvl3pPr>
            <a:lvl4pPr marL="594360" indent="-137160">
              <a:buSzPct val="100000"/>
              <a:buFontTx/>
              <a:buBlip>
                <a:blip r:embed="rId4"/>
              </a:buBlip>
              <a:defRPr/>
            </a:lvl4pPr>
            <a:lvl5pPr marL="777240" indent="-137160">
              <a:buSzPct val="100000"/>
              <a:buFontTx/>
              <a:buBlip>
                <a:blip r:embed="rId4"/>
              </a:buBlip>
              <a:defRPr/>
            </a:lvl5pPr>
          </a:lstStyle>
          <a:p>
            <a:pPr lvl="0"/>
            <a:r>
              <a:rPr lang="en-US" smtClean="0"/>
              <a:t>Click to edit Master text styles</a:t>
            </a:r>
          </a:p>
          <a:p>
            <a:pPr lvl="1"/>
            <a:r>
              <a:rPr lang="en-US" smtClean="0"/>
              <a:t>Second level</a:t>
            </a:r>
          </a:p>
          <a:p>
            <a:pPr lvl="2"/>
            <a:r>
              <a:rPr lang="en-US" smtClean="0"/>
              <a:t>Third level</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over Option 2">
    <p:spTree>
      <p:nvGrpSpPr>
        <p:cNvPr id="1" name=""/>
        <p:cNvGrpSpPr/>
        <p:nvPr/>
      </p:nvGrpSpPr>
      <p:grpSpPr>
        <a:xfrm>
          <a:off x="0" y="0"/>
          <a:ext cx="0" cy="0"/>
          <a:chOff x="0" y="0"/>
          <a:chExt cx="0" cy="0"/>
        </a:xfrm>
      </p:grpSpPr>
      <p:pic>
        <p:nvPicPr>
          <p:cNvPr id="5" name="Picture 6" descr="IRC-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smtClean="0"/>
              <a:t>Click to edit Master title style</a:t>
            </a:r>
            <a:endParaRPr lang="en-US" dirty="0"/>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smtClean="0"/>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smtClean="0"/>
              <a:t>Click to edit Master text styles</a:t>
            </a: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pic>
        <p:nvPicPr>
          <p:cNvPr id="7"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grpSp>
        <p:nvGrpSpPr>
          <p:cNvPr id="2" name="Group 7"/>
          <p:cNvGrpSpPr>
            <a:grpSpLocks/>
          </p:cNvGrpSpPr>
          <p:nvPr userDrawn="1"/>
        </p:nvGrpSpPr>
        <p:grpSpPr bwMode="auto">
          <a:xfrm>
            <a:off x="860425" y="1974850"/>
            <a:ext cx="4811713" cy="4318000"/>
            <a:chOff x="860776" y="1975557"/>
            <a:chExt cx="4811891" cy="4317998"/>
          </a:xfrm>
        </p:grpSpPr>
        <p:cxnSp>
          <p:nvCxnSpPr>
            <p:cNvPr id="9" name="Straight Connector 8"/>
            <p:cNvCxnSpPr/>
            <p:nvPr userDrawn="1"/>
          </p:nvCxnSpPr>
          <p:spPr>
            <a:xfrm flipV="1">
              <a:off x="875065" y="1975557"/>
              <a:ext cx="0" cy="21590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userDrawn="1"/>
          </p:nvCxnSpPr>
          <p:spPr>
            <a:xfrm>
              <a:off x="860776" y="2018420"/>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userDrawn="1"/>
          </p:nvCxnSpPr>
          <p:spPr>
            <a:xfrm>
              <a:off x="860776" y="6293555"/>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userDrawn="1"/>
          </p:nvCxnSpPr>
          <p:spPr>
            <a:xfrm flipV="1">
              <a:off x="5629802" y="2018420"/>
              <a:ext cx="0" cy="4260848"/>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3" name="Straight Connector 12"/>
            <p:cNvCxnSpPr/>
            <p:nvPr userDrawn="1"/>
          </p:nvCxnSpPr>
          <p:spPr>
            <a:xfrm flipV="1">
              <a:off x="898877" y="3121731"/>
              <a:ext cx="0" cy="3157537"/>
            </a:xfrm>
            <a:prstGeom prst="line">
              <a:avLst/>
            </a:prstGeom>
            <a:ln w="76200" cmpd="sng"/>
          </p:spPr>
          <p:style>
            <a:lnRef idx="2">
              <a:schemeClr val="accent1"/>
            </a:lnRef>
            <a:fillRef idx="0">
              <a:schemeClr val="accent1"/>
            </a:fillRef>
            <a:effectRef idx="1">
              <a:schemeClr val="accent1"/>
            </a:effectRef>
            <a:fontRef idx="minor">
              <a:schemeClr val="tx1"/>
            </a:fontRef>
          </p:style>
        </p:cxnSp>
      </p:grpSp>
      <p:grpSp>
        <p:nvGrpSpPr>
          <p:cNvPr id="5" name="Group 13"/>
          <p:cNvGrpSpPr>
            <a:grpSpLocks/>
          </p:cNvGrpSpPr>
          <p:nvPr userDrawn="1"/>
        </p:nvGrpSpPr>
        <p:grpSpPr bwMode="auto">
          <a:xfrm>
            <a:off x="6505575" y="1974850"/>
            <a:ext cx="4811713" cy="4318000"/>
            <a:chOff x="860776" y="1975557"/>
            <a:chExt cx="4811891" cy="4317998"/>
          </a:xfrm>
        </p:grpSpPr>
        <p:cxnSp>
          <p:nvCxnSpPr>
            <p:cNvPr id="15" name="Straight Connector 14"/>
            <p:cNvCxnSpPr/>
            <p:nvPr userDrawn="1"/>
          </p:nvCxnSpPr>
          <p:spPr>
            <a:xfrm flipV="1">
              <a:off x="875065" y="1975557"/>
              <a:ext cx="0" cy="21590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userDrawn="1"/>
          </p:nvCxnSpPr>
          <p:spPr>
            <a:xfrm>
              <a:off x="860776" y="2018420"/>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userDrawn="1"/>
          </p:nvCxnSpPr>
          <p:spPr>
            <a:xfrm>
              <a:off x="860776" y="6293555"/>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userDrawn="1"/>
          </p:nvCxnSpPr>
          <p:spPr>
            <a:xfrm flipV="1">
              <a:off x="5629802" y="2018420"/>
              <a:ext cx="0" cy="4260848"/>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V="1">
              <a:off x="898877" y="3121731"/>
              <a:ext cx="0" cy="3157537"/>
            </a:xfrm>
            <a:prstGeom prst="line">
              <a:avLst/>
            </a:prstGeom>
            <a:ln w="76200" cmpd="sng"/>
          </p:spPr>
          <p:style>
            <a:lnRef idx="2">
              <a:schemeClr val="accent1"/>
            </a:lnRef>
            <a:fillRef idx="0">
              <a:schemeClr val="accent1"/>
            </a:fillRef>
            <a:effectRef idx="1">
              <a:schemeClr val="accent1"/>
            </a:effectRef>
            <a:fontRef idx="minor">
              <a:schemeClr val="tx1"/>
            </a:fontRef>
          </p:style>
        </p:cxnSp>
      </p:grpSp>
      <p:sp>
        <p:nvSpPr>
          <p:cNvPr id="45"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706628"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1"/>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24128" y="3143250"/>
            <a:ext cx="4436872" cy="2973917"/>
          </a:xfrm>
        </p:spPr>
        <p:txBody>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34" name="Text Placeholder 2"/>
          <p:cNvSpPr>
            <a:spLocks noGrp="1"/>
          </p:cNvSpPr>
          <p:nvPr>
            <p:ph type="body" idx="13"/>
          </p:nvPr>
        </p:nvSpPr>
        <p:spPr>
          <a:xfrm>
            <a:off x="6351073"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1"/>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35" name="Content Placeholder 3"/>
          <p:cNvSpPr>
            <a:spLocks noGrp="1"/>
          </p:cNvSpPr>
          <p:nvPr>
            <p:ph sz="half" idx="14"/>
          </p:nvPr>
        </p:nvSpPr>
        <p:spPr>
          <a:xfrm>
            <a:off x="6668573" y="3143250"/>
            <a:ext cx="4436872" cy="2973917"/>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pic>
        <p:nvPicPr>
          <p:cNvPr id="5"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14"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smtClean="0"/>
              <a:t>Click to edit Master title style</a:t>
            </a:r>
            <a:endParaRPr lang="en-US" dirty="0"/>
          </a:p>
        </p:txBody>
      </p:sp>
      <p:sp>
        <p:nvSpPr>
          <p:cNvPr id="3" name="Content Placeholder 2"/>
          <p:cNvSpPr>
            <a:spLocks noGrp="1"/>
          </p:cNvSpPr>
          <p:nvPr>
            <p:ph sz="half" idx="1"/>
          </p:nvPr>
        </p:nvSpPr>
        <p:spPr>
          <a:xfrm>
            <a:off x="1024128" y="2286000"/>
            <a:ext cx="4754880" cy="4023360"/>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989320" y="2286000"/>
            <a:ext cx="4754880" cy="4023360"/>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1_Content with Caption">
    <p:spTree>
      <p:nvGrpSpPr>
        <p:cNvPr id="1" name=""/>
        <p:cNvGrpSpPr/>
        <p:nvPr/>
      </p:nvGrpSpPr>
      <p:grpSpPr>
        <a:xfrm>
          <a:off x="0" y="0"/>
          <a:ext cx="0" cy="0"/>
          <a:chOff x="0" y="0"/>
          <a:chExt cx="0" cy="0"/>
        </a:xfrm>
      </p:grpSpPr>
      <p:pic>
        <p:nvPicPr>
          <p:cNvPr id="6"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cxnSp>
        <p:nvCxnSpPr>
          <p:cNvPr id="7" name="Straight Connector 6"/>
          <p:cNvCxnSpPr/>
          <p:nvPr userDrawn="1"/>
        </p:nvCxnSpPr>
        <p:spPr>
          <a:xfrm>
            <a:off x="1085850" y="3725863"/>
            <a:ext cx="4332288" cy="0"/>
          </a:xfrm>
          <a:prstGeom prst="line">
            <a:avLst/>
          </a:prstGeom>
          <a:ln w="76200" cmpd="sng">
            <a:solidFill>
              <a:schemeClr val="bg2"/>
            </a:solidFill>
          </a:ln>
        </p:spPr>
        <p:style>
          <a:lnRef idx="2">
            <a:schemeClr val="accent1"/>
          </a:lnRef>
          <a:fillRef idx="0">
            <a:schemeClr val="accent1"/>
          </a:fillRef>
          <a:effectRef idx="1">
            <a:schemeClr val="accent1"/>
          </a:effectRef>
          <a:fontRef idx="minor">
            <a:schemeClr val="tx1"/>
          </a:fontRef>
        </p:style>
      </p:cxnSp>
      <p:sp>
        <p:nvSpPr>
          <p:cNvPr id="15" name="Title 1"/>
          <p:cNvSpPr>
            <a:spLocks noGrp="1"/>
          </p:cNvSpPr>
          <p:nvPr>
            <p:ph type="title"/>
          </p:nvPr>
        </p:nvSpPr>
        <p:spPr>
          <a:xfrm>
            <a:off x="375016" y="204215"/>
            <a:ext cx="11435983" cy="1136341"/>
          </a:xfrm>
        </p:spPr>
        <p:txBody>
          <a:bodyPr/>
          <a:lstStyle>
            <a:lvl1pPr>
              <a:defRPr sz="4000" baseline="0">
                <a:solidFill>
                  <a:schemeClr val="bg1"/>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5715000" y="2234060"/>
            <a:ext cx="5678424" cy="3946607"/>
          </a:xfrm>
        </p:spPr>
        <p:txBody>
          <a:bodyPr/>
          <a:lstStyle>
            <a:lvl1pPr>
              <a:defRPr sz="2400" spc="20"/>
            </a:lvl1pPr>
            <a:lvl2pPr>
              <a:defRPr sz="2000" spc="20"/>
            </a:lvl2pPr>
            <a:lvl3pPr>
              <a:defRPr sz="1600" spc="20"/>
            </a:lvl3pPr>
            <a:lvl4pPr>
              <a:defRPr sz="1600" spc="20"/>
            </a:lvl4pPr>
            <a:lvl5pPr>
              <a:defRPr sz="1600" spc="2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024128" y="3908778"/>
            <a:ext cx="4389120" cy="2271889"/>
          </a:xfrm>
        </p:spPr>
        <p:txBody>
          <a:bodyPr lIns="91440" rIns="91440">
            <a:normAutofit/>
          </a:bodyPr>
          <a:lstStyle>
            <a:lvl1pPr marL="0" indent="0">
              <a:lnSpc>
                <a:spcPct val="108000"/>
              </a:lnSpc>
              <a:spcBef>
                <a:spcPts val="600"/>
              </a:spcBef>
              <a:buNone/>
              <a:defRPr sz="2400" spc="2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6" name="Text Placeholder 3"/>
          <p:cNvSpPr>
            <a:spLocks noGrp="1"/>
          </p:cNvSpPr>
          <p:nvPr>
            <p:ph type="body" sz="half" idx="10"/>
          </p:nvPr>
        </p:nvSpPr>
        <p:spPr>
          <a:xfrm>
            <a:off x="1024128" y="1975557"/>
            <a:ext cx="4389120" cy="1580444"/>
          </a:xfrm>
        </p:spPr>
        <p:txBody>
          <a:bodyPr lIns="91440" rIns="91440" anchor="b">
            <a:noAutofit/>
          </a:bodyPr>
          <a:lstStyle>
            <a:lvl1pPr marL="0" indent="0">
              <a:lnSpc>
                <a:spcPct val="100000"/>
              </a:lnSpc>
              <a:spcBef>
                <a:spcPts val="600"/>
              </a:spcBef>
              <a:buNone/>
              <a:defRPr sz="4400" b="0" i="0" spc="20">
                <a:solidFill>
                  <a:schemeClr val="accent1"/>
                </a:solidFill>
                <a:latin typeface="+mj-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3_Title and Content">
    <p:spTree>
      <p:nvGrpSpPr>
        <p:cNvPr id="1" name=""/>
        <p:cNvGrpSpPr/>
        <p:nvPr/>
      </p:nvGrpSpPr>
      <p:grpSpPr>
        <a:xfrm>
          <a:off x="0" y="0"/>
          <a:ext cx="0" cy="0"/>
          <a:chOff x="0" y="0"/>
          <a:chExt cx="0" cy="0"/>
        </a:xfrm>
      </p:grpSpPr>
      <p:pic>
        <p:nvPicPr>
          <p:cNvPr id="6" name="Picture 6" descr="IRC-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7" name="Rectangle 6"/>
          <p:cNvSpPr/>
          <p:nvPr userDrawn="1"/>
        </p:nvSpPr>
        <p:spPr>
          <a:xfrm>
            <a:off x="0" y="1552575"/>
            <a:ext cx="12192000" cy="5305425"/>
          </a:xfrm>
          <a:prstGeom prst="rect">
            <a:avLst/>
          </a:prstGeom>
          <a:ln>
            <a:solidFill>
              <a:schemeClr val="bg1"/>
            </a:solidFill>
          </a:ln>
        </p:spPr>
        <p:style>
          <a:lnRef idx="2">
            <a:schemeClr val="accent2"/>
          </a:lnRef>
          <a:fillRef idx="1">
            <a:schemeClr val="lt1"/>
          </a:fillRef>
          <a:effectRef idx="0">
            <a:schemeClr val="accent2"/>
          </a:effectRef>
          <a:fontRef idx="minor">
            <a:schemeClr val="dk1"/>
          </a:fontRef>
        </p:style>
        <p:txBody>
          <a:bodyPr anchor="ctr"/>
          <a:lstStyle/>
          <a:p>
            <a:pPr algn="ctr">
              <a:defRPr/>
            </a:pPr>
            <a:endParaRPr lang="en-US" dirty="0">
              <a:solidFill>
                <a:prstClr val="black"/>
              </a:solidFill>
            </a:endParaRPr>
          </a:p>
        </p:txBody>
      </p:sp>
      <p:sp>
        <p:nvSpPr>
          <p:cNvPr id="8" name="Rectangle 7"/>
          <p:cNvSpPr/>
          <p:nvPr userDrawn="1"/>
        </p:nvSpPr>
        <p:spPr>
          <a:xfrm>
            <a:off x="2840038" y="2003425"/>
            <a:ext cx="6526212" cy="1187450"/>
          </a:xfrm>
          <a:prstGeom prst="rect">
            <a:avLst/>
          </a:prstGeom>
          <a:noFill/>
          <a:ln w="76200" cmpd="sng">
            <a:solidFill>
              <a:schemeClr val="accent3"/>
            </a:solid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9" name="Rectangle 8"/>
          <p:cNvSpPr/>
          <p:nvPr userDrawn="1"/>
        </p:nvSpPr>
        <p:spPr>
          <a:xfrm>
            <a:off x="2840038" y="3597275"/>
            <a:ext cx="6526212" cy="1187450"/>
          </a:xfrm>
          <a:prstGeom prst="rect">
            <a:avLst/>
          </a:prstGeom>
          <a:noFill/>
          <a:ln w="76200" cmpd="sng">
            <a:solidFill>
              <a:schemeClr val="accent5"/>
            </a:solid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10" name="Rectangle 9"/>
          <p:cNvSpPr/>
          <p:nvPr userDrawn="1"/>
        </p:nvSpPr>
        <p:spPr>
          <a:xfrm>
            <a:off x="2840038" y="5207000"/>
            <a:ext cx="6526212" cy="1187450"/>
          </a:xfrm>
          <a:prstGeom prst="rect">
            <a:avLst/>
          </a:prstGeom>
          <a:noFill/>
          <a:ln w="76200" cmpd="sng">
            <a:solidFill>
              <a:schemeClr val="accent6"/>
            </a:solid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2" name="Title 1"/>
          <p:cNvSpPr>
            <a:spLocks noGrp="1"/>
          </p:cNvSpPr>
          <p:nvPr>
            <p:ph type="title"/>
          </p:nvPr>
        </p:nvSpPr>
        <p:spPr>
          <a:xfrm>
            <a:off x="375016" y="204215"/>
            <a:ext cx="11435983" cy="1136341"/>
          </a:xfrm>
        </p:spPr>
        <p:txBody>
          <a:bodyPr/>
          <a:lstStyle>
            <a:lvl1pPr algn="ctr">
              <a:defRPr sz="4000" baseline="0">
                <a:solidFill>
                  <a:schemeClr val="bg1"/>
                </a:solidFill>
              </a:defRPr>
            </a:lvl1pPr>
          </a:lstStyle>
          <a:p>
            <a:r>
              <a:rPr lang="en-US" smtClean="0"/>
              <a:t>Click to edit Master title style</a:t>
            </a:r>
            <a:endParaRPr lang="en-US" dirty="0"/>
          </a:p>
        </p:txBody>
      </p:sp>
      <p:sp>
        <p:nvSpPr>
          <p:cNvPr id="15" name="Text Placeholder 14"/>
          <p:cNvSpPr>
            <a:spLocks noGrp="1"/>
          </p:cNvSpPr>
          <p:nvPr>
            <p:ph type="body" sz="quarter" idx="10"/>
          </p:nvPr>
        </p:nvSpPr>
        <p:spPr>
          <a:xfrm>
            <a:off x="3020130" y="2342446"/>
            <a:ext cx="6123869" cy="578554"/>
          </a:xfrm>
        </p:spPr>
        <p:txBody>
          <a:bodyPr>
            <a:normAutofit/>
          </a:bodyPr>
          <a:lstStyle>
            <a:lvl1pPr algn="ctr">
              <a:defRPr sz="3200" b="0" i="0" spc="230">
                <a:solidFill>
                  <a:schemeClr val="accent3"/>
                </a:solidFill>
                <a:latin typeface="+mj-lt"/>
              </a:defRPr>
            </a:lvl1pPr>
            <a:lvl2pPr>
              <a:defRPr>
                <a:solidFill>
                  <a:srgbClr val="E8722D"/>
                </a:solidFill>
              </a:defRPr>
            </a:lvl2pPr>
            <a:lvl3pPr>
              <a:defRPr>
                <a:solidFill>
                  <a:srgbClr val="E8722D"/>
                </a:solidFill>
              </a:defRPr>
            </a:lvl3pPr>
            <a:lvl4pPr>
              <a:defRPr>
                <a:solidFill>
                  <a:srgbClr val="E8722D"/>
                </a:solidFill>
              </a:defRPr>
            </a:lvl4pPr>
            <a:lvl5pPr>
              <a:defRPr>
                <a:solidFill>
                  <a:srgbClr val="E8722D"/>
                </a:solidFill>
              </a:defRPr>
            </a:lvl5pPr>
          </a:lstStyle>
          <a:p>
            <a:pPr lvl="0"/>
            <a:r>
              <a:rPr lang="en-US" smtClean="0"/>
              <a:t>Click to edit Master text styles</a:t>
            </a:r>
          </a:p>
        </p:txBody>
      </p:sp>
      <p:sp>
        <p:nvSpPr>
          <p:cNvPr id="14" name="Text Placeholder 14"/>
          <p:cNvSpPr>
            <a:spLocks noGrp="1"/>
          </p:cNvSpPr>
          <p:nvPr>
            <p:ph type="body" sz="quarter" idx="11"/>
          </p:nvPr>
        </p:nvSpPr>
        <p:spPr>
          <a:xfrm>
            <a:off x="3020130" y="3951110"/>
            <a:ext cx="6123869" cy="578554"/>
          </a:xfrm>
        </p:spPr>
        <p:txBody>
          <a:bodyPr>
            <a:normAutofit/>
          </a:bodyPr>
          <a:lstStyle>
            <a:lvl1pPr algn="ctr">
              <a:defRPr sz="3200" b="0" i="0" spc="230">
                <a:solidFill>
                  <a:schemeClr val="accent5"/>
                </a:solidFill>
                <a:latin typeface="+mj-lt"/>
              </a:defRPr>
            </a:lvl1pPr>
            <a:lvl2pPr>
              <a:defRPr>
                <a:solidFill>
                  <a:srgbClr val="E8722D"/>
                </a:solidFill>
              </a:defRPr>
            </a:lvl2pPr>
            <a:lvl3pPr>
              <a:defRPr>
                <a:solidFill>
                  <a:srgbClr val="E8722D"/>
                </a:solidFill>
              </a:defRPr>
            </a:lvl3pPr>
            <a:lvl4pPr>
              <a:defRPr>
                <a:solidFill>
                  <a:srgbClr val="E8722D"/>
                </a:solidFill>
              </a:defRPr>
            </a:lvl4pPr>
            <a:lvl5pPr>
              <a:defRPr>
                <a:solidFill>
                  <a:srgbClr val="E8722D"/>
                </a:solidFill>
              </a:defRPr>
            </a:lvl5pPr>
          </a:lstStyle>
          <a:p>
            <a:pPr lvl="0"/>
            <a:r>
              <a:rPr lang="en-US" smtClean="0"/>
              <a:t>Click to edit Master text styles</a:t>
            </a:r>
          </a:p>
        </p:txBody>
      </p:sp>
      <p:sp>
        <p:nvSpPr>
          <p:cNvPr id="16" name="Text Placeholder 14"/>
          <p:cNvSpPr>
            <a:spLocks noGrp="1"/>
          </p:cNvSpPr>
          <p:nvPr>
            <p:ph type="body" sz="quarter" idx="12"/>
          </p:nvPr>
        </p:nvSpPr>
        <p:spPr>
          <a:xfrm>
            <a:off x="3020130" y="5573886"/>
            <a:ext cx="6123869" cy="578554"/>
          </a:xfrm>
        </p:spPr>
        <p:txBody>
          <a:bodyPr>
            <a:normAutofit/>
          </a:bodyPr>
          <a:lstStyle>
            <a:lvl1pPr algn="ctr">
              <a:defRPr sz="3200" b="0" i="0" spc="230">
                <a:solidFill>
                  <a:schemeClr val="accent6"/>
                </a:solidFill>
                <a:latin typeface="+mj-lt"/>
              </a:defRPr>
            </a:lvl1pPr>
            <a:lvl2pPr>
              <a:defRPr>
                <a:solidFill>
                  <a:srgbClr val="E8722D"/>
                </a:solidFill>
              </a:defRPr>
            </a:lvl2pPr>
            <a:lvl3pPr>
              <a:defRPr>
                <a:solidFill>
                  <a:srgbClr val="E8722D"/>
                </a:solidFill>
              </a:defRPr>
            </a:lvl3pPr>
            <a:lvl4pPr>
              <a:defRPr>
                <a:solidFill>
                  <a:srgbClr val="E8722D"/>
                </a:solidFill>
              </a:defRPr>
            </a:lvl4pPr>
            <a:lvl5pPr>
              <a:defRPr>
                <a:solidFill>
                  <a:srgbClr val="E8722D"/>
                </a:solidFill>
              </a:defRPr>
            </a:lvl5pPr>
          </a:lstStyle>
          <a:p>
            <a:pPr lvl="0"/>
            <a:r>
              <a:rPr lang="en-US" smtClean="0"/>
              <a:t>Click to edit Master text styles</a:t>
            </a: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Title Slide">
    <p:spTree>
      <p:nvGrpSpPr>
        <p:cNvPr id="1" name=""/>
        <p:cNvGrpSpPr/>
        <p:nvPr/>
      </p:nvGrpSpPr>
      <p:grpSpPr>
        <a:xfrm>
          <a:off x="0" y="0"/>
          <a:ext cx="0" cy="0"/>
          <a:chOff x="0" y="0"/>
          <a:chExt cx="0" cy="0"/>
        </a:xfrm>
      </p:grpSpPr>
      <p:pic>
        <p:nvPicPr>
          <p:cNvPr id="3" name="Picture 6" descr="IRC-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4" name="Title 1"/>
          <p:cNvSpPr txBox="1">
            <a:spLocks/>
          </p:cNvSpPr>
          <p:nvPr userDrawn="1"/>
        </p:nvSpPr>
        <p:spPr>
          <a:xfrm>
            <a:off x="982663" y="1268413"/>
            <a:ext cx="10244137" cy="661987"/>
          </a:xfrm>
          <a:prstGeom prst="rect">
            <a:avLst/>
          </a:prstGeom>
        </p:spPr>
        <p:txBody>
          <a:bodyPr/>
          <a:lstStyle>
            <a:lvl1pPr algn="l" defTabSz="914400" rtl="0" eaLnBrk="1" latinLnBrk="0" hangingPunct="1">
              <a:lnSpc>
                <a:spcPct val="100000"/>
              </a:lnSpc>
              <a:spcBef>
                <a:spcPct val="0"/>
              </a:spcBef>
              <a:buNone/>
              <a:defRPr sz="6000" kern="1200" cap="all" spc="200" baseline="0">
                <a:solidFill>
                  <a:schemeClr val="bg1"/>
                </a:solidFill>
                <a:latin typeface="+mj-lt"/>
                <a:ea typeface="+mj-ea"/>
                <a:cs typeface="+mj-cs"/>
              </a:defRPr>
            </a:lvl1pPr>
          </a:lstStyle>
          <a:p>
            <a:pPr>
              <a:defRPr/>
            </a:pPr>
            <a:r>
              <a:rPr lang="en-US" sz="2800" dirty="0" smtClean="0">
                <a:solidFill>
                  <a:prstClr val="white"/>
                </a:solidFill>
              </a:rPr>
              <a:t>Module 1</a:t>
            </a:r>
            <a:endParaRPr lang="en-US" sz="2800" dirty="0">
              <a:solidFill>
                <a:prstClr val="white"/>
              </a:solidFill>
            </a:endParaRPr>
          </a:p>
        </p:txBody>
      </p:sp>
      <p:sp>
        <p:nvSpPr>
          <p:cNvPr id="5" name="Title 1"/>
          <p:cNvSpPr txBox="1">
            <a:spLocks/>
          </p:cNvSpPr>
          <p:nvPr userDrawn="1"/>
        </p:nvSpPr>
        <p:spPr>
          <a:xfrm>
            <a:off x="982663" y="4745038"/>
            <a:ext cx="10244137" cy="966787"/>
          </a:xfrm>
          <a:prstGeom prst="rect">
            <a:avLst/>
          </a:prstGeom>
        </p:spPr>
        <p:txBody>
          <a:bodyPr/>
          <a:lstStyle>
            <a:lvl1pPr algn="l" defTabSz="914400" rtl="0" eaLnBrk="1" latinLnBrk="0" hangingPunct="1">
              <a:lnSpc>
                <a:spcPct val="100000"/>
              </a:lnSpc>
              <a:spcBef>
                <a:spcPct val="0"/>
              </a:spcBef>
              <a:buNone/>
              <a:defRPr sz="6000" kern="1200" cap="all" spc="200" baseline="0">
                <a:solidFill>
                  <a:schemeClr val="bg1"/>
                </a:solidFill>
                <a:latin typeface="+mj-lt"/>
                <a:ea typeface="+mj-ea"/>
                <a:cs typeface="+mj-cs"/>
              </a:defRPr>
            </a:lvl1pPr>
          </a:lstStyle>
          <a:p>
            <a:pPr>
              <a:defRPr/>
            </a:pPr>
            <a:r>
              <a:rPr lang="en-US" sz="3200" spc="0" dirty="0" smtClean="0">
                <a:solidFill>
                  <a:prstClr val="white"/>
                </a:solidFill>
                <a:latin typeface="Franklin Gothic Book"/>
              </a:rPr>
              <a:t>Click to Edit Sub Title</a:t>
            </a:r>
            <a:endParaRPr lang="en-US" sz="3200" spc="0" dirty="0">
              <a:solidFill>
                <a:prstClr val="white"/>
              </a:solidFill>
              <a:latin typeface="Franklin Gothic Book"/>
            </a:endParaRPr>
          </a:p>
        </p:txBody>
      </p:sp>
      <p:cxnSp>
        <p:nvCxnSpPr>
          <p:cNvPr id="6" name="Straight Connector 5"/>
          <p:cNvCxnSpPr/>
          <p:nvPr userDrawn="1"/>
        </p:nvCxnSpPr>
        <p:spPr>
          <a:xfrm>
            <a:off x="1085850" y="4387850"/>
            <a:ext cx="10104438" cy="0"/>
          </a:xfrm>
          <a:prstGeom prst="line">
            <a:avLst/>
          </a:prstGeom>
          <a:ln w="76200" cmpd="sng">
            <a:solidFill>
              <a:schemeClr val="bg2"/>
            </a:solidFill>
          </a:ln>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ctrTitle"/>
          </p:nvPr>
        </p:nvSpPr>
        <p:spPr>
          <a:xfrm>
            <a:off x="982132" y="1962937"/>
            <a:ext cx="10244667" cy="2134930"/>
          </a:xfrm>
        </p:spPr>
        <p:txBody>
          <a:bodyPr anchor="t">
            <a:noAutofit/>
          </a:bodyPr>
          <a:lstStyle>
            <a:lvl1pPr algn="l">
              <a:lnSpc>
                <a:spcPct val="100000"/>
              </a:lnSpc>
              <a:defRPr sz="6000" spc="300" baseline="0">
                <a:solidFill>
                  <a:schemeClr val="bg1"/>
                </a:solidFill>
              </a:defRPr>
            </a:lvl1pPr>
          </a:lstStyle>
          <a:p>
            <a:r>
              <a:rPr lang="en-US" smtClean="0"/>
              <a:t>Click to edit Master title style</a:t>
            </a:r>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Cover Option 2">
    <p:spTree>
      <p:nvGrpSpPr>
        <p:cNvPr id="1" name=""/>
        <p:cNvGrpSpPr/>
        <p:nvPr/>
      </p:nvGrpSpPr>
      <p:grpSpPr>
        <a:xfrm>
          <a:off x="0" y="0"/>
          <a:ext cx="0" cy="0"/>
          <a:chOff x="0" y="0"/>
          <a:chExt cx="0" cy="0"/>
        </a:xfrm>
      </p:grpSpPr>
      <p:pic>
        <p:nvPicPr>
          <p:cNvPr id="5" name="Picture 6" descr="IRC-Cover-Green-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smtClean="0"/>
              <a:t>Click to edit Master title style</a:t>
            </a:r>
            <a:endParaRPr lang="en-US" dirty="0"/>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smtClean="0"/>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smtClean="0"/>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Cover Option 2">
    <p:spTree>
      <p:nvGrpSpPr>
        <p:cNvPr id="1" name=""/>
        <p:cNvGrpSpPr/>
        <p:nvPr/>
      </p:nvGrpSpPr>
      <p:grpSpPr>
        <a:xfrm>
          <a:off x="0" y="0"/>
          <a:ext cx="0" cy="0"/>
          <a:chOff x="0" y="0"/>
          <a:chExt cx="0" cy="0"/>
        </a:xfrm>
      </p:grpSpPr>
      <p:pic>
        <p:nvPicPr>
          <p:cNvPr id="5" name="Picture 6" descr="IRC-Cover-Orange-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smtClean="0"/>
              <a:t>Click to edit Master title style</a:t>
            </a:r>
            <a:endParaRPr lang="en-US" dirty="0"/>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smtClean="0"/>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smtClean="0"/>
              <a:t>Click to edit Master text styles</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_Cover Option 2">
    <p:spTree>
      <p:nvGrpSpPr>
        <p:cNvPr id="1" name=""/>
        <p:cNvGrpSpPr/>
        <p:nvPr/>
      </p:nvGrpSpPr>
      <p:grpSpPr>
        <a:xfrm>
          <a:off x="0" y="0"/>
          <a:ext cx="0" cy="0"/>
          <a:chOff x="0" y="0"/>
          <a:chExt cx="0" cy="0"/>
        </a:xfrm>
      </p:grpSpPr>
      <p:pic>
        <p:nvPicPr>
          <p:cNvPr id="5" name="Picture 6" descr="IRC-Cover-Purple-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smtClean="0"/>
              <a:t>Click to edit Master title style</a:t>
            </a:r>
            <a:endParaRPr lang="en-US" dirty="0"/>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smtClean="0"/>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smtClean="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4_Cover Option 2">
    <p:spTree>
      <p:nvGrpSpPr>
        <p:cNvPr id="1" name=""/>
        <p:cNvGrpSpPr/>
        <p:nvPr/>
      </p:nvGrpSpPr>
      <p:grpSpPr>
        <a:xfrm>
          <a:off x="0" y="0"/>
          <a:ext cx="0" cy="0"/>
          <a:chOff x="0" y="0"/>
          <a:chExt cx="0" cy="0"/>
        </a:xfrm>
      </p:grpSpPr>
      <p:pic>
        <p:nvPicPr>
          <p:cNvPr id="5" name="Picture 6" descr="IRC-Cover-Yellow-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smtClean="0"/>
              <a:t>Click to edit Master title style</a:t>
            </a:r>
            <a:endParaRPr lang="en-US" dirty="0"/>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smtClean="0"/>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smtClean="0"/>
              <a:t>Click to edit Master text styles</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4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1.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1"/>
              </a:buClr>
              <a:buSzPct val="100000"/>
              <a:buFontTx/>
              <a:buBlip>
                <a:blip r:embed="rId4"/>
              </a:buBlip>
              <a:defRPr sz="2000" spc="0"/>
            </a:lvl1pPr>
            <a:lvl2pPr marL="265176" indent="-137160">
              <a:buClr>
                <a:schemeClr val="accent1"/>
              </a:buClr>
              <a:buSzPct val="100000"/>
              <a:buFontTx/>
              <a:buBlip>
                <a:blip r:embed="rId4"/>
              </a:buBlip>
              <a:defRPr/>
            </a:lvl2pPr>
            <a:lvl3pPr marL="448056" indent="-137160">
              <a:buClr>
                <a:schemeClr val="accent1"/>
              </a:buClr>
              <a:buSzPct val="100000"/>
              <a:buFontTx/>
              <a:buBlip>
                <a:blip r:embed="rId4"/>
              </a:buBlip>
              <a:defRPr/>
            </a:lvl3pPr>
            <a:lvl4pPr marL="594360" indent="-137160">
              <a:buSzPct val="100000"/>
              <a:buFontTx/>
              <a:buBlip>
                <a:blip r:embed="rId4"/>
              </a:buBlip>
              <a:defRPr/>
            </a:lvl4pPr>
            <a:lvl5pPr marL="777240" indent="-137160">
              <a:buSzPct val="100000"/>
              <a:buFontTx/>
              <a:buBlip>
                <a:blip r:embed="rId4"/>
              </a:buBlip>
              <a:defRPr/>
            </a:lvl5pPr>
          </a:lstStyle>
          <a:p>
            <a:pPr lvl="0"/>
            <a:r>
              <a:rPr lang="en-US" dirty="0" smtClean="0"/>
              <a:t>Click to edit Master text styles</a:t>
            </a:r>
          </a:p>
          <a:p>
            <a:pPr lvl="1"/>
            <a:r>
              <a:rPr lang="en-US" dirty="0" smtClean="0"/>
              <a:t>Second level</a:t>
            </a:r>
          </a:p>
          <a:p>
            <a:pPr lvl="2"/>
            <a:r>
              <a:rPr lang="en-US" dirty="0" smtClean="0"/>
              <a:t>Third level</a:t>
            </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 preserve="1">
  <p:cSld name="5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3.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5"/>
              </a:buClr>
              <a:buSzPct val="100000"/>
              <a:buFontTx/>
              <a:buBlip>
                <a:blip r:embed="rId4"/>
              </a:buBlip>
              <a:defRPr sz="2000" spc="0"/>
            </a:lvl1pPr>
            <a:lvl2pPr marL="265176" indent="-137160">
              <a:buClr>
                <a:schemeClr val="accent5"/>
              </a:buClr>
              <a:buSzPct val="100000"/>
              <a:buFontTx/>
              <a:buBlip>
                <a:blip r:embed="rId4"/>
              </a:buBlip>
              <a:defRPr/>
            </a:lvl2pPr>
            <a:lvl3pPr marL="448056" indent="-137160">
              <a:buClr>
                <a:schemeClr val="accent5"/>
              </a:buClr>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smtClean="0"/>
              <a:t>Click to edit Master text styles</a:t>
            </a:r>
          </a:p>
          <a:p>
            <a:pPr lvl="1"/>
            <a:r>
              <a:rPr lang="en-US" dirty="0" smtClean="0"/>
              <a:t>Second level</a:t>
            </a:r>
          </a:p>
          <a:p>
            <a:pPr lvl="2"/>
            <a:r>
              <a:rPr lang="en-US" dirty="0" smtClean="0"/>
              <a:t>Third level</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 preserve="1">
  <p:cSld name="6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Orange.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SzPct val="100000"/>
              <a:buFontTx/>
              <a:buBlip>
                <a:blip r:embed="rId4"/>
              </a:buBlip>
              <a:defRPr sz="2000" spc="0"/>
            </a:lvl1pPr>
            <a:lvl2pPr marL="265176" indent="-137160">
              <a:buSzPct val="100000"/>
              <a:buFontTx/>
              <a:buBlip>
                <a:blip r:embed="rId4"/>
              </a:buBlip>
              <a:defRPr/>
            </a:lvl2pPr>
            <a:lvl3pPr marL="448056" indent="-137160">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smtClean="0"/>
              <a:t>Click to edit Master text styles</a:t>
            </a:r>
          </a:p>
          <a:p>
            <a:pPr lvl="1"/>
            <a:r>
              <a:rPr lang="en-US" dirty="0" smtClean="0"/>
              <a:t>Second level</a:t>
            </a:r>
          </a:p>
          <a:p>
            <a:pPr lvl="2"/>
            <a:r>
              <a:rPr lang="en-US" dirty="0" smtClean="0"/>
              <a:t>Third level</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23938" y="585788"/>
            <a:ext cx="9720262" cy="149860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1027" name="Text Placeholder 2"/>
          <p:cNvSpPr>
            <a:spLocks noGrp="1"/>
          </p:cNvSpPr>
          <p:nvPr>
            <p:ph type="body" idx="1"/>
          </p:nvPr>
        </p:nvSpPr>
        <p:spPr bwMode="auto">
          <a:xfrm>
            <a:off x="1023938" y="2286000"/>
            <a:ext cx="9720262" cy="4022725"/>
          </a:xfrm>
          <a:prstGeom prst="rect">
            <a:avLst/>
          </a:prstGeom>
          <a:noFill/>
          <a:ln w="9525">
            <a:noFill/>
            <a:miter lim="800000"/>
            <a:headEnd/>
            <a:tailEnd/>
          </a:ln>
        </p:spPr>
        <p:txBody>
          <a:bodyPr vert="horz" wrap="square" lIns="45720" tIns="45720" rIns="4572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1023938" y="6470650"/>
            <a:ext cx="2154237" cy="274638"/>
          </a:xfrm>
          <a:prstGeom prst="rect">
            <a:avLst/>
          </a:prstGeom>
        </p:spPr>
        <p:txBody>
          <a:bodyPr vert="horz" wrap="square" lIns="91440" tIns="45720" rIns="91440" bIns="45720" numCol="1" anchor="ctr" anchorCtr="0" compatLnSpc="1">
            <a:prstTxWarp prst="textNoShape">
              <a:avLst/>
            </a:prstTxWarp>
          </a:bodyPr>
          <a:lstStyle>
            <a:lvl1pPr>
              <a:defRPr sz="1000">
                <a:solidFill>
                  <a:srgbClr val="0D0D0D"/>
                </a:solidFill>
                <a:latin typeface="Franklin Gothic Medium" pitchFamily="34" charset="0"/>
              </a:defRPr>
            </a:lvl1pPr>
          </a:lstStyle>
          <a:p>
            <a:pPr fontAlgn="base">
              <a:spcBef>
                <a:spcPct val="0"/>
              </a:spcBef>
              <a:spcAft>
                <a:spcPct val="0"/>
              </a:spcAft>
              <a:defRPr/>
            </a:pPr>
            <a:fld id="{DE59F340-A0B6-41B6-B258-F7802132C444}" type="datetimeFigureOut">
              <a:rPr lang="en-US">
                <a:ea typeface="MS PGothic" pitchFamily="34" charset="-128"/>
              </a:rPr>
              <a:pPr fontAlgn="base">
                <a:spcBef>
                  <a:spcPct val="0"/>
                </a:spcBef>
                <a:spcAft>
                  <a:spcPct val="0"/>
                </a:spcAft>
                <a:defRPr/>
              </a:pPr>
              <a:t>04/24/2017</a:t>
            </a:fld>
            <a:endParaRPr lang="en-US">
              <a:ea typeface="MS PGothic" pitchFamily="34" charset="-128"/>
            </a:endParaRPr>
          </a:p>
        </p:txBody>
      </p:sp>
      <p:sp>
        <p:nvSpPr>
          <p:cNvPr id="5" name="Footer Placeholder 4"/>
          <p:cNvSpPr>
            <a:spLocks noGrp="1"/>
          </p:cNvSpPr>
          <p:nvPr>
            <p:ph type="ftr" sz="quarter" idx="3"/>
          </p:nvPr>
        </p:nvSpPr>
        <p:spPr>
          <a:xfrm>
            <a:off x="4843463" y="6470650"/>
            <a:ext cx="5900737" cy="274638"/>
          </a:xfrm>
          <a:prstGeom prst="rect">
            <a:avLst/>
          </a:prstGeom>
        </p:spPr>
        <p:txBody>
          <a:bodyPr vert="horz" lIns="91440" tIns="45720" rIns="91440" bIns="45720" rtlCol="0" anchor="ctr"/>
          <a:lstStyle>
            <a:lvl1pPr algn="r" fontAlgn="auto">
              <a:spcBef>
                <a:spcPts val="0"/>
              </a:spcBef>
              <a:spcAft>
                <a:spcPts val="0"/>
              </a:spcAft>
              <a:defRPr sz="1000" cap="all" baseline="0">
                <a:solidFill>
                  <a:schemeClr val="tx1">
                    <a:lumMod val="95000"/>
                    <a:lumOff val="5000"/>
                  </a:schemeClr>
                </a:solidFill>
                <a:latin typeface="+mj-lt"/>
                <a:ea typeface="+mn-ea"/>
                <a:cs typeface="+mn-cs"/>
              </a:defRPr>
            </a:lvl1pPr>
          </a:lstStyle>
          <a:p>
            <a:pPr>
              <a:defRPr/>
            </a:pPr>
            <a:endParaRPr lang="en-US">
              <a:solidFill>
                <a:prstClr val="black">
                  <a:lumMod val="95000"/>
                  <a:lumOff val="5000"/>
                </a:prstClr>
              </a:solidFill>
            </a:endParaRPr>
          </a:p>
        </p:txBody>
      </p:sp>
      <p:sp>
        <p:nvSpPr>
          <p:cNvPr id="6" name="Slide Number Placeholder 5"/>
          <p:cNvSpPr>
            <a:spLocks noGrp="1"/>
          </p:cNvSpPr>
          <p:nvPr>
            <p:ph type="sldNum" sz="quarter" idx="4"/>
          </p:nvPr>
        </p:nvSpPr>
        <p:spPr>
          <a:xfrm>
            <a:off x="10837863" y="6470650"/>
            <a:ext cx="973137" cy="274638"/>
          </a:xfrm>
          <a:prstGeom prst="rect">
            <a:avLst/>
          </a:prstGeom>
        </p:spPr>
        <p:txBody>
          <a:bodyPr vert="horz" wrap="square" lIns="91440" tIns="45720" rIns="91440" bIns="45720" numCol="1" anchor="ctr" anchorCtr="0" compatLnSpc="1">
            <a:prstTxWarp prst="textNoShape">
              <a:avLst/>
            </a:prstTxWarp>
          </a:bodyPr>
          <a:lstStyle>
            <a:lvl1pPr>
              <a:defRPr sz="1000">
                <a:solidFill>
                  <a:srgbClr val="0D0D0D"/>
                </a:solidFill>
                <a:latin typeface="Franklin Gothic Medium" pitchFamily="34" charset="0"/>
              </a:defRPr>
            </a:lvl1pPr>
          </a:lstStyle>
          <a:p>
            <a:pPr fontAlgn="base">
              <a:spcBef>
                <a:spcPct val="0"/>
              </a:spcBef>
              <a:spcAft>
                <a:spcPct val="0"/>
              </a:spcAft>
              <a:defRPr/>
            </a:pPr>
            <a:fld id="{13E43F81-6A3B-4959-BF96-319851C66DBF}" type="slidenum">
              <a:rPr lang="en-US">
                <a:ea typeface="MS PGothic" pitchFamily="34" charset="-128"/>
              </a:rPr>
              <a:pPr fontAlgn="base">
                <a:spcBef>
                  <a:spcPct val="0"/>
                </a:spcBef>
                <a:spcAft>
                  <a:spcPct val="0"/>
                </a:spcAft>
                <a:defRPr/>
              </a:pPr>
              <a:t>‹#›</a:t>
            </a:fld>
            <a:endParaRPr lang="en-US">
              <a:ea typeface="MS PGothic" pitchFamily="34" charset="-128"/>
            </a:endParaRPr>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 id="2147483696" r:id="rId12"/>
    <p:sldLayoutId id="2147483697" r:id="rId13"/>
    <p:sldLayoutId id="2147483698" r:id="rId14"/>
    <p:sldLayoutId id="2147483699" r:id="rId15"/>
    <p:sldLayoutId id="2147483700" r:id="rId16"/>
    <p:sldLayoutId id="2147483701" r:id="rId17"/>
    <p:sldLayoutId id="2147483702" r:id="rId18"/>
    <p:sldLayoutId id="2147483703" r:id="rId19"/>
    <p:sldLayoutId id="2147483704" r:id="rId20"/>
    <p:sldLayoutId id="2147483705" r:id="rId21"/>
    <p:sldLayoutId id="2147483706" r:id="rId22"/>
    <p:sldLayoutId id="2147483707" r:id="rId23"/>
    <p:sldLayoutId id="2147483708" r:id="rId24"/>
  </p:sldLayoutIdLst>
  <p:txStyles>
    <p:titleStyle>
      <a:lvl1pPr algn="l" rtl="0" eaLnBrk="0" fontAlgn="base" hangingPunct="0">
        <a:lnSpc>
          <a:spcPct val="80000"/>
        </a:lnSpc>
        <a:spcBef>
          <a:spcPct val="0"/>
        </a:spcBef>
        <a:spcAft>
          <a:spcPct val="0"/>
        </a:spcAft>
        <a:defRPr sz="5000" kern="1200" cap="all" spc="100">
          <a:solidFill>
            <a:srgbClr val="27282A"/>
          </a:solidFill>
          <a:latin typeface="+mj-lt"/>
          <a:ea typeface="MS PGothic" pitchFamily="34" charset="-128"/>
          <a:cs typeface="MS PGothic" charset="0"/>
        </a:defRPr>
      </a:lvl1pPr>
      <a:lvl2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2pPr>
      <a:lvl3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3pPr>
      <a:lvl4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4pPr>
      <a:lvl5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5pPr>
      <a:lvl6pPr marL="4572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6pPr>
      <a:lvl7pPr marL="9144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7pPr>
      <a:lvl8pPr marL="13716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8pPr>
      <a:lvl9pPr marL="18288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9pPr>
    </p:titleStyle>
    <p:bodyStyle>
      <a:lvl1pPr marL="90488" indent="-90488" algn="l" rtl="0" eaLnBrk="0" fontAlgn="base" hangingPunct="0">
        <a:lnSpc>
          <a:spcPct val="90000"/>
        </a:lnSpc>
        <a:spcBef>
          <a:spcPts val="1200"/>
        </a:spcBef>
        <a:spcAft>
          <a:spcPts val="200"/>
        </a:spcAft>
        <a:buClr>
          <a:srgbClr val="E8722D"/>
        </a:buClr>
        <a:buSzPct val="100000"/>
        <a:buFont typeface="Tw Cen MT" pitchFamily="34" charset="0"/>
        <a:buChar char=" "/>
        <a:defRPr sz="2200" kern="1200">
          <a:solidFill>
            <a:schemeClr val="tx2"/>
          </a:solidFill>
          <a:latin typeface="+mn-lt"/>
          <a:ea typeface="MS PGothic" pitchFamily="34" charset="-128"/>
          <a:cs typeface="MS PGothic" charset="0"/>
        </a:defRPr>
      </a:lvl1pPr>
      <a:lvl2pPr marL="265113" indent="-136525" algn="l" rtl="0" eaLnBrk="0" fontAlgn="base" hangingPunct="0">
        <a:lnSpc>
          <a:spcPct val="90000"/>
        </a:lnSpc>
        <a:spcBef>
          <a:spcPts val="200"/>
        </a:spcBef>
        <a:spcAft>
          <a:spcPts val="400"/>
        </a:spcAft>
        <a:buClr>
          <a:srgbClr val="E8722D"/>
        </a:buClr>
        <a:buFont typeface="Wingdings 3" pitchFamily="18" charset="2"/>
        <a:buChar char=""/>
        <a:defRPr kern="1200">
          <a:solidFill>
            <a:schemeClr val="tx2"/>
          </a:solidFill>
          <a:latin typeface="+mn-lt"/>
          <a:ea typeface="MS PGothic" pitchFamily="34" charset="-128"/>
          <a:cs typeface="MS PGothic" charset="0"/>
        </a:defRPr>
      </a:lvl2pPr>
      <a:lvl3pPr marL="447675" indent="-136525" algn="l" rtl="0" eaLnBrk="0" fontAlgn="base" hangingPunct="0">
        <a:lnSpc>
          <a:spcPct val="90000"/>
        </a:lnSpc>
        <a:spcBef>
          <a:spcPts val="200"/>
        </a:spcBef>
        <a:spcAft>
          <a:spcPts val="400"/>
        </a:spcAft>
        <a:buClr>
          <a:srgbClr val="E8722D"/>
        </a:buClr>
        <a:buFont typeface="Wingdings 3" pitchFamily="18" charset="2"/>
        <a:buChar char=""/>
        <a:defRPr sz="1400" kern="1200">
          <a:solidFill>
            <a:schemeClr val="tx2"/>
          </a:solidFill>
          <a:latin typeface="+mn-lt"/>
          <a:ea typeface="MS PGothic" pitchFamily="34" charset="-128"/>
          <a:cs typeface="MS PGothic" charset="0"/>
        </a:defRPr>
      </a:lvl3pPr>
      <a:lvl4pPr marL="593725" indent="-136525" algn="l" rtl="0" eaLnBrk="0" fontAlgn="base" hangingPunct="0">
        <a:lnSpc>
          <a:spcPct val="90000"/>
        </a:lnSpc>
        <a:spcBef>
          <a:spcPts val="200"/>
        </a:spcBef>
        <a:spcAft>
          <a:spcPts val="400"/>
        </a:spcAft>
        <a:buClr>
          <a:srgbClr val="E8722D"/>
        </a:buClr>
        <a:buFont typeface="Wingdings 3" pitchFamily="18" charset="2"/>
        <a:buChar char=""/>
        <a:defRPr sz="1400" kern="1200">
          <a:solidFill>
            <a:schemeClr val="tx2"/>
          </a:solidFill>
          <a:latin typeface="+mn-lt"/>
          <a:ea typeface="MS PGothic" pitchFamily="34" charset="-128"/>
          <a:cs typeface="MS PGothic" charset="0"/>
        </a:defRPr>
      </a:lvl4pPr>
      <a:lvl5pPr marL="776288" indent="-136525" algn="l" rtl="0" eaLnBrk="0" fontAlgn="base" hangingPunct="0">
        <a:lnSpc>
          <a:spcPct val="90000"/>
        </a:lnSpc>
        <a:spcBef>
          <a:spcPts val="200"/>
        </a:spcBef>
        <a:spcAft>
          <a:spcPts val="400"/>
        </a:spcAft>
        <a:buClr>
          <a:srgbClr val="E8722D"/>
        </a:buClr>
        <a:buFont typeface="Wingdings 3" pitchFamily="18" charset="2"/>
        <a:buChar char=""/>
        <a:defRPr sz="1400" kern="1200">
          <a:solidFill>
            <a:schemeClr val="tx2"/>
          </a:solidFill>
          <a:latin typeface="+mn-lt"/>
          <a:ea typeface="MS PGothic" pitchFamily="34" charset="-128"/>
          <a:cs typeface="MS PGothic" charset="0"/>
        </a:defRPr>
      </a:lvl5pPr>
      <a:lvl6pPr marL="914400"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9.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4.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3" cstate="print"/>
          <a:srcRect/>
          <a:stretch>
            <a:fillRect/>
          </a:stretch>
        </a:blipFill>
        <a:effectLst/>
      </p:bgPr>
    </p:bg>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Activity:</a:t>
            </a:r>
            <a:br>
              <a:rPr lang="en-US" dirty="0" smtClean="0"/>
            </a:br>
            <a:r>
              <a:rPr lang="en-US" dirty="0" smtClean="0"/>
              <a:t>Putting it All together</a:t>
            </a:r>
            <a:endParaRPr lang="en-US" dirty="0"/>
          </a:p>
        </p:txBody>
      </p:sp>
      <p:sp>
        <p:nvSpPr>
          <p:cNvPr id="3" name="Content Placeholder 2"/>
          <p:cNvSpPr>
            <a:spLocks noGrp="1"/>
          </p:cNvSpPr>
          <p:nvPr>
            <p:ph idx="1"/>
          </p:nvPr>
        </p:nvSpPr>
        <p:spPr/>
        <p:txBody>
          <a:bodyPr/>
          <a:lstStyle/>
          <a:p>
            <a:r>
              <a:rPr lang="en-US" dirty="0" smtClean="0"/>
              <a:t>In small groups discuss the case study.  Be prepared to share your discussion with the large group.</a:t>
            </a:r>
          </a:p>
          <a:p>
            <a:r>
              <a:rPr lang="en-US" dirty="0" smtClean="0"/>
              <a:t>b</a:t>
            </a:r>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74650" y="204788"/>
            <a:ext cx="11436350" cy="1135062"/>
          </a:xfrm>
        </p:spPr>
        <p:txBody>
          <a:bodyPr/>
          <a:lstStyle/>
          <a:p>
            <a:pPr eaLnBrk="1" fontAlgn="auto" hangingPunct="1">
              <a:spcAft>
                <a:spcPts val="0"/>
              </a:spcAft>
              <a:defRPr/>
            </a:pPr>
            <a:r>
              <a:rPr lang="en-US" dirty="0" smtClean="0">
                <a:ea typeface="+mj-ea"/>
                <a:cs typeface="+mj-cs"/>
              </a:rPr>
              <a:t>closing</a:t>
            </a:r>
            <a:endParaRPr lang="en-US" dirty="0">
              <a:ea typeface="+mj-ea"/>
              <a:cs typeface="+mj-cs"/>
            </a:endParaRPr>
          </a:p>
        </p:txBody>
      </p:sp>
      <p:sp>
        <p:nvSpPr>
          <p:cNvPr id="3" name="Text Placeholder 2"/>
          <p:cNvSpPr>
            <a:spLocks noGrp="1"/>
          </p:cNvSpPr>
          <p:nvPr>
            <p:ph type="body" sz="quarter" idx="10"/>
          </p:nvPr>
        </p:nvSpPr>
        <p:spPr>
          <a:xfrm>
            <a:off x="3019425" y="2343150"/>
            <a:ext cx="6124575" cy="577850"/>
          </a:xfrm>
        </p:spPr>
        <p:txBody>
          <a:bodyPr rtlCol="0"/>
          <a:lstStyle/>
          <a:p>
            <a:pPr marL="91440" indent="-91440" eaLnBrk="1" fontAlgn="auto" hangingPunct="1">
              <a:buClr>
                <a:schemeClr val="accent3"/>
              </a:buClr>
              <a:defRPr/>
            </a:pPr>
            <a:r>
              <a:rPr lang="en-US" dirty="0" smtClean="0">
                <a:ea typeface="+mn-ea"/>
                <a:cs typeface="+mn-cs"/>
              </a:rPr>
              <a:t>QUESTIONS?</a:t>
            </a:r>
            <a:endParaRPr lang="en-US" dirty="0">
              <a:ea typeface="+mn-ea"/>
              <a:cs typeface="+mn-cs"/>
            </a:endParaRPr>
          </a:p>
        </p:txBody>
      </p:sp>
      <p:sp>
        <p:nvSpPr>
          <p:cNvPr id="4" name="Text Placeholder 3"/>
          <p:cNvSpPr>
            <a:spLocks noGrp="1"/>
          </p:cNvSpPr>
          <p:nvPr>
            <p:ph type="body" sz="quarter" idx="11"/>
          </p:nvPr>
        </p:nvSpPr>
        <p:spPr>
          <a:xfrm>
            <a:off x="3019425" y="3951288"/>
            <a:ext cx="6124575" cy="577850"/>
          </a:xfrm>
        </p:spPr>
        <p:txBody>
          <a:bodyPr rtlCol="0"/>
          <a:lstStyle/>
          <a:p>
            <a:pPr marL="91440" indent="-91440" eaLnBrk="1" fontAlgn="auto" hangingPunct="1">
              <a:buClr>
                <a:schemeClr val="accent3"/>
              </a:buClr>
              <a:defRPr/>
            </a:pPr>
            <a:r>
              <a:rPr lang="en-US" dirty="0" smtClean="0">
                <a:ea typeface="+mn-ea"/>
                <a:cs typeface="+mn-cs"/>
              </a:rPr>
              <a:t>CONCERNS?</a:t>
            </a:r>
            <a:endParaRPr lang="en-US" dirty="0">
              <a:ea typeface="+mn-ea"/>
              <a:cs typeface="+mn-cs"/>
            </a:endParaRPr>
          </a:p>
        </p:txBody>
      </p:sp>
      <p:sp>
        <p:nvSpPr>
          <p:cNvPr id="5" name="Text Placeholder 4"/>
          <p:cNvSpPr>
            <a:spLocks noGrp="1"/>
          </p:cNvSpPr>
          <p:nvPr>
            <p:ph type="body" sz="quarter" idx="12"/>
          </p:nvPr>
        </p:nvSpPr>
        <p:spPr>
          <a:xfrm>
            <a:off x="3019425" y="5573713"/>
            <a:ext cx="6124575" cy="579437"/>
          </a:xfrm>
        </p:spPr>
        <p:txBody>
          <a:bodyPr rtlCol="0"/>
          <a:lstStyle/>
          <a:p>
            <a:pPr marL="91440" indent="-91440" eaLnBrk="1" fontAlgn="auto" hangingPunct="1">
              <a:buClr>
                <a:schemeClr val="accent3"/>
              </a:buClr>
              <a:defRPr/>
            </a:pPr>
            <a:r>
              <a:rPr lang="en-US" dirty="0" smtClean="0">
                <a:ea typeface="+mn-ea"/>
                <a:cs typeface="+mn-cs"/>
              </a:rPr>
              <a:t>REFLECTIONS?</a:t>
            </a:r>
            <a:endParaRPr lang="en-US" dirty="0">
              <a:ea typeface="+mn-ea"/>
              <a:cs typeface="+mn-cs"/>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4">
                <a:lumMod val="0"/>
                <a:lumOff val="100000"/>
              </a:schemeClr>
            </a:gs>
            <a:gs pos="35000">
              <a:schemeClr val="accent4">
                <a:lumMod val="0"/>
                <a:lumOff val="100000"/>
              </a:schemeClr>
            </a:gs>
            <a:gs pos="100000">
              <a:schemeClr val="accent4">
                <a:lumMod val="100000"/>
              </a:schemeClr>
            </a:gs>
          </a:gsLst>
          <a:path path="circle">
            <a:fillToRect l="50000" t="-80000" r="50000" b="180000"/>
          </a:path>
          <a:tileRect/>
        </a:gra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err="1" smtClean="0"/>
              <a:t>Gbv</a:t>
            </a:r>
            <a:r>
              <a:rPr lang="en-US" dirty="0" smtClean="0"/>
              <a:t> case management with male survivors of sexual violence</a:t>
            </a:r>
            <a:endParaRPr lang="en-US" dirty="0"/>
          </a:p>
        </p:txBody>
      </p:sp>
      <p:sp>
        <p:nvSpPr>
          <p:cNvPr id="3" name="Subtitle 2"/>
          <p:cNvSpPr>
            <a:spLocks noGrp="1"/>
          </p:cNvSpPr>
          <p:nvPr>
            <p:ph type="body" sz="quarter" idx="10"/>
          </p:nvPr>
        </p:nvSpPr>
        <p:spPr/>
        <p:txBody>
          <a:bodyPr/>
          <a:lstStyle/>
          <a:p>
            <a:r>
              <a:rPr lang="en-US" sz="2800" dirty="0">
                <a:latin typeface="+mj-lt"/>
                <a:cs typeface="Arial" panose="020B0604020202020204" pitchFamily="34" charset="0"/>
              </a:rPr>
              <a:t>Module </a:t>
            </a:r>
            <a:r>
              <a:rPr lang="en-US" sz="2800" dirty="0" smtClean="0">
                <a:latin typeface="+mj-lt"/>
                <a:cs typeface="Arial" panose="020B0604020202020204" pitchFamily="34" charset="0"/>
              </a:rPr>
              <a:t>17B</a:t>
            </a:r>
            <a:endParaRPr lang="en-US" dirty="0"/>
          </a:p>
        </p:txBody>
      </p:sp>
      <p:cxnSp>
        <p:nvCxnSpPr>
          <p:cNvPr id="4" name="Straight Connector 3"/>
          <p:cNvCxnSpPr/>
          <p:nvPr/>
        </p:nvCxnSpPr>
        <p:spPr>
          <a:xfrm>
            <a:off x="1085850" y="5145088"/>
            <a:ext cx="10104438" cy="0"/>
          </a:xfrm>
          <a:prstGeom prst="line">
            <a:avLst/>
          </a:prstGeom>
          <a:ln w="76200" cmpd="sng">
            <a:solidFill>
              <a:schemeClr val="bg2"/>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 xmlns:p14="http://schemas.microsoft.com/office/powerpoint/2010/main" val="348787983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ln>
            <a:solidFill>
              <a:schemeClr val="accent3"/>
            </a:solidFill>
          </a:ln>
        </p:spPr>
        <p:txBody>
          <a:bodyPr/>
          <a:lstStyle/>
          <a:p>
            <a:r>
              <a:rPr lang="en-US" dirty="0" smtClean="0"/>
              <a:t>Objectives </a:t>
            </a:r>
            <a:endParaRPr lang="en-US" dirty="0"/>
          </a:p>
        </p:txBody>
      </p:sp>
      <p:sp>
        <p:nvSpPr>
          <p:cNvPr id="5" name="Content Placeholder 4"/>
          <p:cNvSpPr>
            <a:spLocks noGrp="1"/>
          </p:cNvSpPr>
          <p:nvPr>
            <p:ph idx="1"/>
          </p:nvPr>
        </p:nvSpPr>
        <p:spPr>
          <a:xfrm>
            <a:off x="7128933" y="1470378"/>
            <a:ext cx="4478866" cy="5053469"/>
          </a:xfrm>
        </p:spPr>
        <p:txBody>
          <a:bodyPr/>
          <a:lstStyle/>
          <a:p>
            <a:pPr marL="171450" indent="-171450">
              <a:buFontTx/>
              <a:buChar char="-"/>
            </a:pPr>
            <a:r>
              <a:rPr lang="en-US" sz="2400" dirty="0" smtClean="0"/>
              <a:t>Understand the barriers faced by male survivors of sexual violence </a:t>
            </a:r>
          </a:p>
          <a:p>
            <a:pPr marL="171450" indent="-171450">
              <a:buFontTx/>
              <a:buChar char="-"/>
            </a:pPr>
            <a:r>
              <a:rPr lang="en-US" sz="2400" dirty="0" smtClean="0"/>
              <a:t>Identify different communication techniques to support male survivors</a:t>
            </a:r>
          </a:p>
          <a:p>
            <a:pPr marL="171450" indent="-171450">
              <a:buFontTx/>
              <a:buChar char="-"/>
            </a:pPr>
            <a:r>
              <a:rPr lang="en-US" sz="2400" dirty="0" smtClean="0"/>
              <a:t>Be able to provide survivor-centered services to male survivors</a:t>
            </a:r>
          </a:p>
          <a:p>
            <a:endParaRPr lang="en-US" sz="2400" dirty="0" smtClean="0"/>
          </a:p>
          <a:p>
            <a:endParaRPr lang="en-US" sz="2400" dirty="0"/>
          </a:p>
        </p:txBody>
      </p:sp>
    </p:spTree>
    <p:extLst>
      <p:ext uri="{BB962C8B-B14F-4D97-AF65-F5344CB8AC3E}">
        <p14:creationId xmlns="" xmlns:p14="http://schemas.microsoft.com/office/powerpoint/2010/main" val="206130893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introduction</a:t>
            </a:r>
            <a:endParaRPr lang="en-US" dirty="0"/>
          </a:p>
        </p:txBody>
      </p:sp>
      <p:sp>
        <p:nvSpPr>
          <p:cNvPr id="5" name="Content Placeholder 4"/>
          <p:cNvSpPr>
            <a:spLocks noGrp="1"/>
          </p:cNvSpPr>
          <p:nvPr>
            <p:ph idx="1"/>
          </p:nvPr>
        </p:nvSpPr>
        <p:spPr/>
        <p:txBody>
          <a:bodyPr/>
          <a:lstStyle/>
          <a:p>
            <a:pPr indent="-457200">
              <a:buFont typeface="Arial" pitchFamily="34" charset="0"/>
              <a:buChar char="•"/>
            </a:pPr>
            <a:r>
              <a:rPr lang="en-US" dirty="0" smtClean="0"/>
              <a:t>Men and boys also at risk for sexual violence</a:t>
            </a:r>
          </a:p>
          <a:p>
            <a:pPr indent="-457200">
              <a:buFont typeface="Arial" pitchFamily="34" charset="0"/>
              <a:buChar char="•"/>
            </a:pPr>
            <a:r>
              <a:rPr lang="en-US" dirty="0" smtClean="0"/>
              <a:t>In humanitarian settings often committed by other men in context of armed conflict or ethnic violence – used to </a:t>
            </a:r>
            <a:r>
              <a:rPr lang="en-US" dirty="0" err="1" smtClean="0"/>
              <a:t>disempower</a:t>
            </a:r>
            <a:r>
              <a:rPr lang="en-US" dirty="0" smtClean="0"/>
              <a:t> and shame men, families and communities </a:t>
            </a:r>
          </a:p>
          <a:p>
            <a:pPr indent="-457200">
              <a:buFont typeface="Arial" pitchFamily="34" charset="0"/>
              <a:buChar char="•"/>
            </a:pPr>
            <a:r>
              <a:rPr lang="en-US" dirty="0" smtClean="0"/>
              <a:t>Boys at risk for child sexual abuse – similar to girls – most likely perpetrated by men known to the child / family.   </a:t>
            </a:r>
          </a:p>
          <a:p>
            <a:pPr indent="-457200">
              <a:buFont typeface="Arial" pitchFamily="34" charset="0"/>
              <a:buChar char="•"/>
            </a:pPr>
            <a:r>
              <a:rPr lang="en-US" dirty="0" smtClean="0"/>
              <a:t>Many similar barriers to care – but also particular barriers that must be considered to provide compassionate and relevant care</a:t>
            </a:r>
          </a:p>
        </p:txBody>
      </p:sp>
    </p:spTree>
    <p:extLst>
      <p:ext uri="{BB962C8B-B14F-4D97-AF65-F5344CB8AC3E}">
        <p14:creationId xmlns="" xmlns:p14="http://schemas.microsoft.com/office/powerpoint/2010/main" val="256672847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63222" y="2495859"/>
            <a:ext cx="4769556" cy="1545564"/>
          </a:xfrm>
        </p:spPr>
        <p:txBody>
          <a:bodyPr>
            <a:normAutofit fontScale="90000"/>
          </a:bodyPr>
          <a:lstStyle/>
          <a:p>
            <a:r>
              <a:rPr lang="en-US" dirty="0" smtClean="0"/>
              <a:t>ACTIVITY: </a:t>
            </a:r>
            <a:br>
              <a:rPr lang="en-US" dirty="0" smtClean="0"/>
            </a:br>
            <a:r>
              <a:rPr lang="en-US" dirty="0" smtClean="0"/>
              <a:t>Male survivors</a:t>
            </a:r>
            <a:endParaRPr lang="en-US" dirty="0"/>
          </a:p>
        </p:txBody>
      </p:sp>
      <p:sp>
        <p:nvSpPr>
          <p:cNvPr id="3" name="Content Placeholder 2"/>
          <p:cNvSpPr>
            <a:spLocks noGrp="1"/>
          </p:cNvSpPr>
          <p:nvPr>
            <p:ph idx="1"/>
          </p:nvPr>
        </p:nvSpPr>
        <p:spPr/>
        <p:txBody>
          <a:bodyPr>
            <a:normAutofit/>
          </a:bodyPr>
          <a:lstStyle/>
          <a:p>
            <a:endParaRPr lang="en-US" sz="2800" dirty="0" smtClean="0"/>
          </a:p>
          <a:p>
            <a:r>
              <a:rPr lang="en-US" sz="2800" dirty="0" smtClean="0"/>
              <a:t>In </a:t>
            </a:r>
            <a:r>
              <a:rPr lang="en-US" sz="2800" dirty="0"/>
              <a:t>small groups, brainstorm some of the challenges faced by </a:t>
            </a:r>
            <a:r>
              <a:rPr lang="en-US" sz="2800" dirty="0" smtClean="0"/>
              <a:t>male </a:t>
            </a:r>
            <a:r>
              <a:rPr lang="en-US" sz="2800" dirty="0"/>
              <a:t>survivors in seeking services. How can we address these challenges?</a:t>
            </a:r>
          </a:p>
          <a:p>
            <a:endParaRPr lang="en-US" sz="2400" dirty="0"/>
          </a:p>
        </p:txBody>
      </p:sp>
    </p:spTree>
    <p:extLst>
      <p:ext uri="{BB962C8B-B14F-4D97-AF65-F5344CB8AC3E}">
        <p14:creationId xmlns="" xmlns:p14="http://schemas.microsoft.com/office/powerpoint/2010/main" val="302941515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Barriers to care</a:t>
            </a:r>
            <a:endParaRPr lang="en-US" dirty="0"/>
          </a:p>
        </p:txBody>
      </p:sp>
      <p:sp>
        <p:nvSpPr>
          <p:cNvPr id="3" name="Content Placeholder 2"/>
          <p:cNvSpPr>
            <a:spLocks noGrp="1"/>
          </p:cNvSpPr>
          <p:nvPr>
            <p:ph idx="1"/>
          </p:nvPr>
        </p:nvSpPr>
        <p:spPr/>
        <p:txBody>
          <a:bodyPr>
            <a:normAutofit/>
          </a:bodyPr>
          <a:lstStyle/>
          <a:p>
            <a:r>
              <a:rPr lang="en-US" b="1" dirty="0" smtClean="0"/>
              <a:t>Traditional </a:t>
            </a:r>
            <a:r>
              <a:rPr lang="en-US" b="1" dirty="0"/>
              <a:t>masculine norms do not promote help-seeking. </a:t>
            </a:r>
            <a:endParaRPr lang="en-US" b="1" dirty="0" smtClean="0"/>
          </a:p>
          <a:p>
            <a:endParaRPr lang="en-US" b="1" dirty="0"/>
          </a:p>
          <a:p>
            <a:r>
              <a:rPr lang="en-US" b="1" dirty="0" smtClean="0"/>
              <a:t>Feelings </a:t>
            </a:r>
            <a:r>
              <a:rPr lang="en-US" b="1" dirty="0"/>
              <a:t>of shame and fear of stigma.</a:t>
            </a:r>
            <a:r>
              <a:rPr lang="en-US" dirty="0"/>
              <a:t> </a:t>
            </a:r>
            <a:endParaRPr lang="en-US" dirty="0" smtClean="0"/>
          </a:p>
          <a:p>
            <a:r>
              <a:rPr lang="en-US" dirty="0" smtClean="0"/>
              <a:t>Regardless </a:t>
            </a:r>
            <a:r>
              <a:rPr lang="en-US" dirty="0"/>
              <a:t>of the gender of the perpetrator, male survivors may be grappling with what their experience of sexual violence means for their gender identity and sexual orientation. </a:t>
            </a:r>
          </a:p>
        </p:txBody>
      </p:sp>
    </p:spTree>
    <p:extLst>
      <p:ext uri="{BB962C8B-B14F-4D97-AF65-F5344CB8AC3E}">
        <p14:creationId xmlns="" xmlns:p14="http://schemas.microsoft.com/office/powerpoint/2010/main" val="33075479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Barriers to care</a:t>
            </a:r>
            <a:endParaRPr lang="en-US" dirty="0"/>
          </a:p>
        </p:txBody>
      </p:sp>
      <p:sp>
        <p:nvSpPr>
          <p:cNvPr id="3" name="Content Placeholder 2"/>
          <p:cNvSpPr>
            <a:spLocks noGrp="1"/>
          </p:cNvSpPr>
          <p:nvPr>
            <p:ph idx="1"/>
          </p:nvPr>
        </p:nvSpPr>
        <p:spPr/>
        <p:txBody>
          <a:bodyPr>
            <a:normAutofit/>
          </a:bodyPr>
          <a:lstStyle/>
          <a:p>
            <a:r>
              <a:rPr lang="en-US" sz="2400" b="1" dirty="0" smtClean="0"/>
              <a:t>Concerns </a:t>
            </a:r>
            <a:r>
              <a:rPr lang="en-US" sz="2400" b="1" dirty="0"/>
              <a:t>and fears about sexuality.</a:t>
            </a:r>
            <a:r>
              <a:rPr lang="en-US" sz="2400" dirty="0"/>
              <a:t> </a:t>
            </a:r>
            <a:endParaRPr lang="en-US" sz="2400" dirty="0" smtClean="0"/>
          </a:p>
          <a:p>
            <a:r>
              <a:rPr lang="en-US" dirty="0" smtClean="0"/>
              <a:t>This </a:t>
            </a:r>
            <a:r>
              <a:rPr lang="en-US" dirty="0"/>
              <a:t>can be a significant barrier to help-seeking in societies that police or criminalize homosexuality.  </a:t>
            </a:r>
          </a:p>
          <a:p>
            <a:r>
              <a:rPr lang="en-US" sz="2400" b="1" dirty="0"/>
              <a:t>Fear of not being believed.</a:t>
            </a:r>
            <a:r>
              <a:rPr lang="en-US" sz="2400" dirty="0"/>
              <a:t> </a:t>
            </a:r>
            <a:endParaRPr lang="en-US" sz="2400" dirty="0" smtClean="0"/>
          </a:p>
          <a:p>
            <a:r>
              <a:rPr lang="en-US" sz="2400" b="1" dirty="0" smtClean="0"/>
              <a:t>Risk </a:t>
            </a:r>
            <a:r>
              <a:rPr lang="en-US" sz="2400" b="1" dirty="0"/>
              <a:t>for substance abuse.</a:t>
            </a:r>
            <a:r>
              <a:rPr lang="en-US" sz="2400" dirty="0"/>
              <a:t> </a:t>
            </a:r>
            <a:endParaRPr lang="en-US" sz="2400" dirty="0" smtClean="0"/>
          </a:p>
          <a:p>
            <a:r>
              <a:rPr lang="en-US" dirty="0" smtClean="0"/>
              <a:t>Using </a:t>
            </a:r>
            <a:r>
              <a:rPr lang="en-US" dirty="0"/>
              <a:t>alcohol or other drugs as a way to manage or numb emotions may be even more common among male survivors because of norms that often discourage men from acknowledging and expressing emotion. </a:t>
            </a:r>
          </a:p>
          <a:p>
            <a:endParaRPr lang="en-US" dirty="0"/>
          </a:p>
          <a:p>
            <a:endParaRPr lang="en-US" dirty="0"/>
          </a:p>
        </p:txBody>
      </p:sp>
    </p:spTree>
    <p:extLst>
      <p:ext uri="{BB962C8B-B14F-4D97-AF65-F5344CB8AC3E}">
        <p14:creationId xmlns="" xmlns:p14="http://schemas.microsoft.com/office/powerpoint/2010/main" val="79024005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Providing care and support </a:t>
            </a:r>
            <a:endParaRPr lang="en-US" dirty="0"/>
          </a:p>
        </p:txBody>
      </p:sp>
      <p:sp>
        <p:nvSpPr>
          <p:cNvPr id="3" name="Content Placeholder 2"/>
          <p:cNvSpPr>
            <a:spLocks noGrp="1"/>
          </p:cNvSpPr>
          <p:nvPr>
            <p:ph idx="1"/>
          </p:nvPr>
        </p:nvSpPr>
        <p:spPr/>
        <p:txBody>
          <a:bodyPr>
            <a:normAutofit fontScale="85000" lnSpcReduction="10000"/>
          </a:bodyPr>
          <a:lstStyle/>
          <a:p>
            <a:r>
              <a:rPr lang="en-US" sz="2600" b="1" dirty="0" smtClean="0"/>
              <a:t>Do </a:t>
            </a:r>
            <a:r>
              <a:rPr lang="en-US" sz="2600" b="1" dirty="0"/>
              <a:t>not make assumptions about the person and their experience. </a:t>
            </a:r>
            <a:endParaRPr lang="en-US" sz="2600" dirty="0"/>
          </a:p>
          <a:p>
            <a:pPr lvl="0"/>
            <a:r>
              <a:rPr lang="en-US" dirty="0"/>
              <a:t>Y</a:t>
            </a:r>
            <a:r>
              <a:rPr lang="en-US" dirty="0" smtClean="0"/>
              <a:t>ou </a:t>
            </a:r>
            <a:r>
              <a:rPr lang="en-US" dirty="0"/>
              <a:t>should never assume the sexual orientation or gender identity of </a:t>
            </a:r>
            <a:r>
              <a:rPr lang="en-US" dirty="0" smtClean="0"/>
              <a:t>the survivor. </a:t>
            </a:r>
          </a:p>
          <a:p>
            <a:pPr lvl="0"/>
            <a:r>
              <a:rPr lang="en-US" dirty="0" smtClean="0"/>
              <a:t>Even </a:t>
            </a:r>
            <a:r>
              <a:rPr lang="en-US" dirty="0"/>
              <a:t>if the person seems to be asking you to tell them whether they are gay, explain that this something that you cannot do for them. </a:t>
            </a:r>
            <a:endParaRPr lang="en-US" dirty="0" smtClean="0"/>
          </a:p>
          <a:p>
            <a:pPr lvl="0"/>
            <a:r>
              <a:rPr lang="en-US" dirty="0" smtClean="0"/>
              <a:t>Many </a:t>
            </a:r>
            <a:r>
              <a:rPr lang="en-US" dirty="0"/>
              <a:t>male survivors may be in denial about what they experienced and may not be ready to identify as a “victim,” a “survivor” or someone who has experienced a “trauma.” Respect the language that they use to describe themselves and their experience. </a:t>
            </a:r>
          </a:p>
          <a:p>
            <a:r>
              <a:rPr lang="en-US" sz="2600" b="1" dirty="0"/>
              <a:t>Validate and reaffirm their strength.  </a:t>
            </a:r>
            <a:endParaRPr lang="en-US" sz="2600" b="1" dirty="0" smtClean="0"/>
          </a:p>
          <a:p>
            <a:r>
              <a:rPr lang="en-US" dirty="0" smtClean="0"/>
              <a:t>Just </a:t>
            </a:r>
            <a:r>
              <a:rPr lang="en-US" dirty="0"/>
              <a:t>as with other survivors, it is important for male to survivors to hear that they were brave and strong to come for help</a:t>
            </a:r>
            <a:r>
              <a:rPr lang="en-US" dirty="0" smtClean="0"/>
              <a:t>. </a:t>
            </a:r>
            <a:endParaRPr lang="en-US" dirty="0"/>
          </a:p>
        </p:txBody>
      </p:sp>
    </p:spTree>
    <p:extLst>
      <p:ext uri="{BB962C8B-B14F-4D97-AF65-F5344CB8AC3E}">
        <p14:creationId xmlns="" xmlns:p14="http://schemas.microsoft.com/office/powerpoint/2010/main" val="207587203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Providing care and support </a:t>
            </a:r>
            <a:endParaRPr lang="en-US" dirty="0"/>
          </a:p>
        </p:txBody>
      </p:sp>
      <p:sp>
        <p:nvSpPr>
          <p:cNvPr id="3" name="Content Placeholder 2"/>
          <p:cNvSpPr>
            <a:spLocks noGrp="1"/>
          </p:cNvSpPr>
          <p:nvPr>
            <p:ph idx="1"/>
          </p:nvPr>
        </p:nvSpPr>
        <p:spPr/>
        <p:txBody>
          <a:bodyPr>
            <a:normAutofit fontScale="92500" lnSpcReduction="10000"/>
          </a:bodyPr>
          <a:lstStyle/>
          <a:p>
            <a:r>
              <a:rPr lang="en-US" sz="2400" b="1" dirty="0"/>
              <a:t>Communicate that they are not alone. </a:t>
            </a:r>
            <a:endParaRPr lang="en-US" sz="2400" b="1" dirty="0" smtClean="0"/>
          </a:p>
          <a:p>
            <a:r>
              <a:rPr lang="en-US" dirty="0" smtClean="0"/>
              <a:t>This </a:t>
            </a:r>
            <a:r>
              <a:rPr lang="en-US" dirty="0"/>
              <a:t>can help reduce self-blame or thoughts they may be having about whether they did to provoke the assault.  </a:t>
            </a:r>
          </a:p>
          <a:p>
            <a:r>
              <a:rPr lang="en-US" sz="2400" b="1" dirty="0"/>
              <a:t>Reassure the person that their reactions are normal</a:t>
            </a:r>
            <a:r>
              <a:rPr lang="en-US" sz="2400" dirty="0"/>
              <a:t>. </a:t>
            </a:r>
            <a:endParaRPr lang="en-US" sz="2400" dirty="0" smtClean="0"/>
          </a:p>
          <a:p>
            <a:r>
              <a:rPr lang="en-US" dirty="0" smtClean="0"/>
              <a:t>Male </a:t>
            </a:r>
            <a:r>
              <a:rPr lang="en-US" dirty="0"/>
              <a:t>survivors may need to hear in particular that feelings such as sadness and fear—which traditional masculine norms don’t allow men to feel or express—are normal. </a:t>
            </a:r>
            <a:endParaRPr lang="en-US" dirty="0" smtClean="0"/>
          </a:p>
          <a:p>
            <a:r>
              <a:rPr lang="en-US" sz="2400" b="1" dirty="0" smtClean="0"/>
              <a:t>Do </a:t>
            </a:r>
            <a:r>
              <a:rPr lang="en-US" sz="2400" b="1" dirty="0"/>
              <a:t>not be judgmental about substance abuse</a:t>
            </a:r>
            <a:r>
              <a:rPr lang="en-US" sz="2400" dirty="0" smtClean="0"/>
              <a:t>.</a:t>
            </a:r>
          </a:p>
          <a:p>
            <a:r>
              <a:rPr lang="en-US" dirty="0" smtClean="0"/>
              <a:t> It </a:t>
            </a:r>
            <a:r>
              <a:rPr lang="en-US" dirty="0"/>
              <a:t>is important that you understand that this is one of their ways of coping, even though it may be harmful to them and others in their lives.  </a:t>
            </a:r>
          </a:p>
        </p:txBody>
      </p:sp>
    </p:spTree>
    <p:extLst>
      <p:ext uri="{BB962C8B-B14F-4D97-AF65-F5344CB8AC3E}">
        <p14:creationId xmlns="" xmlns:p14="http://schemas.microsoft.com/office/powerpoint/2010/main" val="2266231502"/>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NULL"/><Relationship Id="rId1" Type="http://schemas.openxmlformats.org/officeDocument/2006/relationships/image" Target="NULL"/></Relationships>
</file>

<file path=ppt/theme/theme1.xml><?xml version="1.0" encoding="utf-8"?>
<a:theme xmlns:a="http://schemas.openxmlformats.org/drawingml/2006/main" name="IRC-Module-Template-V2">
  <a:themeElements>
    <a:clrScheme name="IRC">
      <a:dk1>
        <a:sysClr val="windowText" lastClr="000000"/>
      </a:dk1>
      <a:lt1>
        <a:sysClr val="window" lastClr="FFFFFF"/>
      </a:lt1>
      <a:dk2>
        <a:srgbClr val="27282A"/>
      </a:dk2>
      <a:lt2>
        <a:srgbClr val="E7E6E6"/>
      </a:lt2>
      <a:accent1>
        <a:srgbClr val="0092BA"/>
      </a:accent1>
      <a:accent2>
        <a:srgbClr val="7CC5D1"/>
      </a:accent2>
      <a:accent3>
        <a:srgbClr val="E8722D"/>
      </a:accent3>
      <a:accent4>
        <a:srgbClr val="7D357C"/>
      </a:accent4>
      <a:accent5>
        <a:srgbClr val="829E3D"/>
      </a:accent5>
      <a:accent6>
        <a:srgbClr val="F3C317"/>
      </a:accent6>
      <a:hlink>
        <a:srgbClr val="0092BA"/>
      </a:hlink>
      <a:folHlink>
        <a:srgbClr val="7D357C"/>
      </a:folHlink>
    </a:clrScheme>
    <a:fontScheme name="Angles">
      <a:majorFont>
        <a:latin typeface="Franklin Gothic Medium"/>
        <a:ea typeface=""/>
        <a:cs typeface=""/>
        <a:font script="Jpan" typeface="HG創英角ｺﾞｼｯｸUB"/>
        <a:font script="Hang" typeface="돋움"/>
        <a:font script="Hans" typeface="微软雅黑"/>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a:ea typeface=""/>
        <a:cs typeface=""/>
        <a:font script="Jpan" typeface="ＭＳ Ｐゴシック"/>
        <a:font script="Hang" typeface="맑은 고딕"/>
        <a:font script="Hans" typeface="隶书"/>
        <a:font script="Hant" typeface="新細明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ntegral">
      <a:fillStyleLst>
        <a:solidFill>
          <a:schemeClr val="phClr"/>
        </a:solidFill>
        <a:gradFill rotWithShape="1">
          <a:gsLst>
            <a:gs pos="0">
              <a:schemeClr val="phClr">
                <a:tint val="83000"/>
                <a:satMod val="100000"/>
                <a:lumMod val="100000"/>
              </a:schemeClr>
            </a:gs>
            <a:gs pos="100000">
              <a:schemeClr val="phClr">
                <a:tint val="61000"/>
                <a:satMod val="150000"/>
                <a:lumMod val="100000"/>
              </a:schemeClr>
            </a:gs>
          </a:gsLst>
          <a:path path="circle">
            <a:fillToRect l="100000" t="100000" r="100000" b="100000"/>
          </a:path>
        </a:gradFill>
        <a:gradFill rotWithShape="1">
          <a:gsLst>
            <a:gs pos="0">
              <a:schemeClr val="phClr">
                <a:tint val="100000"/>
                <a:shade val="85000"/>
                <a:satMod val="100000"/>
                <a:lumMod val="100000"/>
              </a:schemeClr>
            </a:gs>
            <a:gs pos="100000">
              <a:schemeClr val="phClr">
                <a:tint val="90000"/>
                <a:shade val="100000"/>
                <a:satMod val="150000"/>
                <a:lumMod val="100000"/>
              </a:schemeClr>
            </a:gs>
          </a:gsLst>
          <a:path path="circle">
            <a:fillToRect l="100000" t="100000" r="100000" b="100000"/>
          </a:path>
        </a:gradFill>
      </a:fillStyleLst>
      <a:lnStyleLst>
        <a:ln w="9525" cap="flat" cmpd="sng" algn="ctr">
          <a:solidFill>
            <a:schemeClr val="phClr"/>
          </a:solidFill>
          <a:prstDash val="solid"/>
        </a:ln>
        <a:ln w="15875"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50800" dist="12700" dir="5400000" algn="ctr" rotWithShape="0">
              <a:srgbClr val="000000">
                <a:alpha val="50000"/>
              </a:srgbClr>
            </a:outerShdw>
          </a:effectLst>
        </a:effectStyle>
        <a:effectStyle>
          <a:effectLst>
            <a:outerShdw blurRad="76200" dist="25400" dir="5400000" algn="ctr" rotWithShape="0">
              <a:srgbClr val="000000">
                <a:alpha val="60000"/>
              </a:srgbClr>
            </a:outerShdw>
          </a:effectLst>
          <a:scene3d>
            <a:camera prst="orthographicFront">
              <a:rot lat="0" lon="0" rev="0"/>
            </a:camera>
            <a:lightRig rig="flat" dir="t">
              <a:rot lat="0" lon="0" rev="3600000"/>
            </a:lightRig>
          </a:scene3d>
          <a:sp3d contourW="12700" prstMaterial="flat">
            <a:bevelT w="38100" h="44450" prst="angle"/>
            <a:contourClr>
              <a:schemeClr val="phClr">
                <a:shade val="35000"/>
                <a:satMod val="160000"/>
              </a:schemeClr>
            </a:contourClr>
          </a:sp3d>
        </a:effectStyle>
      </a:effectStyleLst>
      <a:bgFillStyleLst>
        <a:solidFill>
          <a:schemeClr val="phClr"/>
        </a:solidFill>
        <a:blipFill rotWithShape="1">
          <a:blip xmlns:r="http://schemas.openxmlformats.org/officeDocument/2006/relationships" r:embed="rId1">
            <a:duotone>
              <a:schemeClr val="phClr">
                <a:tint val="98000"/>
              </a:schemeClr>
              <a:schemeClr val="phClr">
                <a:shade val="89000"/>
                <a:satMod val="145000"/>
              </a:schemeClr>
            </a:duotone>
          </a:blip>
          <a:tile tx="0" ty="0" sx="32000" sy="32000" flip="none" algn="tl"/>
        </a:blipFill>
        <a:blipFill rotWithShape="1">
          <a:blip xmlns:r="http://schemas.openxmlformats.org/officeDocument/2006/relationships" r:embed="rId2">
            <a:duotone>
              <a:schemeClr val="phClr">
                <a:tint val="98000"/>
              </a:schemeClr>
              <a:schemeClr val="phClr">
                <a:shade val="95000"/>
              </a:schemeClr>
            </a:duotone>
          </a:blip>
          <a:tile tx="0" ty="0" sx="32000" sy="32000" flip="none" algn="tl"/>
        </a:blipFill>
      </a:bgFillStyleLst>
    </a:fmtScheme>
  </a:themeElements>
  <a:objectDefaults/>
  <a:extraClrSchemeLst/>
  <a:extLst>
    <a:ext uri="{05A4C25C-085E-4340-85A3-A5531E510DB2}">
      <thm15:themeFamily xmlns="" xmlns:thm15="http://schemas.microsoft.com/office/thememl/2012/main" name="Integral" id="{3577F8C9-A904-41D8-97D2-FD898F53F20E}" vid="{B4028482-F53A-4442-AB14-9B7A43F44F96}"/>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Integral</Template>
  <TotalTime>13291</TotalTime>
  <Words>2090</Words>
  <Application>Microsoft Office PowerPoint</Application>
  <PresentationFormat>Custom</PresentationFormat>
  <Paragraphs>144</Paragraphs>
  <Slides>11</Slides>
  <Notes>11</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IRC-Module-Template-V2</vt:lpstr>
      <vt:lpstr>Slide 1</vt:lpstr>
      <vt:lpstr>Gbv case management with male survivors of sexual violence</vt:lpstr>
      <vt:lpstr>Objectives </vt:lpstr>
      <vt:lpstr>introduction</vt:lpstr>
      <vt:lpstr>ACTIVITY:  Male survivors</vt:lpstr>
      <vt:lpstr>Barriers to care</vt:lpstr>
      <vt:lpstr>Barriers to care</vt:lpstr>
      <vt:lpstr>Providing care and support </vt:lpstr>
      <vt:lpstr>Providing care and support </vt:lpstr>
      <vt:lpstr>Activity: Putting it All together</vt:lpstr>
      <vt:lpstr>closing</vt:lpstr>
    </vt:vector>
  </TitlesOfParts>
  <Company>IRC</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Case management responses to intimate partner violence</dc:title>
  <dc:creator>Jessica Dalpe</dc:creator>
  <cp:lastModifiedBy>IRCAdmin</cp:lastModifiedBy>
  <cp:revision>77</cp:revision>
  <dcterms:created xsi:type="dcterms:W3CDTF">2016-02-24T17:55:23Z</dcterms:created>
  <dcterms:modified xsi:type="dcterms:W3CDTF">2017-04-24T21:42:29Z</dcterms:modified>
</cp:coreProperties>
</file>